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0"/>
  </p:notesMasterIdLst>
  <p:sldIdLst>
    <p:sldId id="282" r:id="rId2"/>
    <p:sldId id="447" r:id="rId3"/>
    <p:sldId id="448" r:id="rId4"/>
    <p:sldId id="451" r:id="rId5"/>
    <p:sldId id="449" r:id="rId6"/>
    <p:sldId id="450" r:id="rId7"/>
    <p:sldId id="446" r:id="rId8"/>
    <p:sldId id="442" r:id="rId9"/>
    <p:sldId id="443" r:id="rId10"/>
    <p:sldId id="444" r:id="rId11"/>
    <p:sldId id="445" r:id="rId12"/>
    <p:sldId id="416" r:id="rId13"/>
    <p:sldId id="420" r:id="rId14"/>
    <p:sldId id="409" r:id="rId15"/>
    <p:sldId id="454" r:id="rId16"/>
    <p:sldId id="413" r:id="rId17"/>
    <p:sldId id="411" r:id="rId18"/>
    <p:sldId id="433" r:id="rId19"/>
    <p:sldId id="432" r:id="rId20"/>
    <p:sldId id="428" r:id="rId21"/>
    <p:sldId id="429" r:id="rId22"/>
    <p:sldId id="452" r:id="rId23"/>
    <p:sldId id="457" r:id="rId24"/>
    <p:sldId id="456" r:id="rId25"/>
    <p:sldId id="459" r:id="rId26"/>
    <p:sldId id="455" r:id="rId27"/>
    <p:sldId id="458" r:id="rId28"/>
    <p:sldId id="398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FF33CC"/>
    <a:srgbClr val="FF0000"/>
    <a:srgbClr val="FF3300"/>
    <a:srgbClr val="00CC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775" autoAdjust="0"/>
  </p:normalViewPr>
  <p:slideViewPr>
    <p:cSldViewPr>
      <p:cViewPr>
        <p:scale>
          <a:sx n="80" d="100"/>
          <a:sy n="80" d="100"/>
        </p:scale>
        <p:origin x="-103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ATTORE%20FAMIGLIA\Calcolo%20metodi%20fiscali%20rev%203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%20&amp;%20dati\FORUM\Nazionale\FATTORE%20FAMIGLIA\Detrazioni%20negli%20ultimi%2020%20anni%20fino%202012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%20&amp;%20dati\FORUM\Nazionale\FATTORE%20FAMIGLIA\Detrazioni%20negli%20ultimi%2020%20ann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roberto\Documenti\Downloads\38968865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roberto\Documenti\Downloads\38968934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orum\FF\Calcoli%20Deduzioni-Detrazioni%202009%20rev%205.0%20con%20FF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50000">
              <a:srgbClr val="FFFF00"/>
            </a:gs>
            <a:gs pos="100000">
              <a:srgbClr val="FFFFCC"/>
            </a:gs>
          </a:gsLst>
          <a:lin ang="5400000" scaled="0"/>
        </a:gradFill>
      </c:spPr>
    </c:sideWall>
    <c:backWall>
      <c:thickness val="0"/>
      <c:spPr>
        <a:gradFill>
          <a:gsLst>
            <a:gs pos="50000">
              <a:srgbClr val="FFFF00"/>
            </a:gs>
            <a:gs pos="100000">
              <a:srgbClr val="FFFFCC"/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B050"/>
                </a:gs>
                <a:gs pos="50000">
                  <a:prstClr val="white"/>
                </a:gs>
                <a:gs pos="100000">
                  <a:srgbClr val="FF0000"/>
                </a:gs>
              </a:gsLst>
              <a:lin ang="5400000" scaled="0"/>
            </a:gradFill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prstClr val="white"/>
                  </a:gs>
                  <a:gs pos="100000">
                    <a:srgbClr val="FF0000"/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70C0"/>
                  </a:gs>
                  <a:gs pos="50000">
                    <a:srgbClr val="FF0000"/>
                  </a:gs>
                  <a:gs pos="100000">
                    <a:srgbClr val="0070C0"/>
                  </a:gs>
                  <a:gs pos="100000">
                    <a:srgbClr val="FF0000"/>
                  </a:gs>
                  <a:gs pos="100000">
                    <a:srgbClr val="0070C0"/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gradFill>
                <a:gsLst>
                  <a:gs pos="50000">
                    <a:prstClr val="white"/>
                  </a:gs>
                  <a:gs pos="100000">
                    <a:srgbClr val="FF000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1.6666666666666788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766E-3"/>
                  <c:y val="-1.3888888888889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88E-2"/>
                  <c:y val="-3.240740740740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92E-2"/>
                  <c:y val="-2.314814814814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333333333334546E-3"/>
                  <c:y val="-3.240740740740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Foglio1!$A$3:$A$7</c:f>
              <c:strCache>
                <c:ptCount val="5"/>
                <c:pt idx="0">
                  <c:v>Italia</c:v>
                </c:pt>
                <c:pt idx="1">
                  <c:v>Francia</c:v>
                </c:pt>
                <c:pt idx="2">
                  <c:v>UK</c:v>
                </c:pt>
                <c:pt idx="3">
                  <c:v>Media UE</c:v>
                </c:pt>
                <c:pt idx="4">
                  <c:v>Polonia</c:v>
                </c:pt>
              </c:strCache>
            </c:strRef>
          </c:cat>
          <c:val>
            <c:numRef>
              <c:f>Foglio1!$B$3:$B$7</c:f>
              <c:numCache>
                <c:formatCode>0.0%</c:formatCode>
                <c:ptCount val="5"/>
                <c:pt idx="0">
                  <c:v>1.4100000000000001E-2</c:v>
                </c:pt>
                <c:pt idx="1">
                  <c:v>3.8000000000000082E-2</c:v>
                </c:pt>
                <c:pt idx="2">
                  <c:v>3.5000000000000177E-2</c:v>
                </c:pt>
                <c:pt idx="3">
                  <c:v>2.2000000000000196E-2</c:v>
                </c:pt>
                <c:pt idx="4">
                  <c:v>1.4999999999999998E-2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51584"/>
        <c:axId val="154869760"/>
        <c:axId val="0"/>
      </c:bar3DChart>
      <c:catAx>
        <c:axId val="1548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154869760"/>
        <c:crosses val="autoZero"/>
        <c:auto val="1"/>
        <c:lblAlgn val="ctr"/>
        <c:lblOffset val="100"/>
        <c:noMultiLvlLbl val="0"/>
      </c:catAx>
      <c:valAx>
        <c:axId val="15486976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5485158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50000">
          <a:srgbClr val="FFFF00"/>
        </a:gs>
        <a:gs pos="100000">
          <a:srgbClr val="FFFFCC"/>
        </a:gs>
      </a:gsLst>
      <a:lin ang="5400000" scaled="0"/>
    </a:gra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6509316154892"/>
          <c:y val="5.1400554097404488E-2"/>
          <c:w val="0.45767927864291147"/>
          <c:h val="0.93440193672213068"/>
        </c:manualLayout>
      </c:layout>
      <c:bar3DChart>
        <c:barDir val="col"/>
        <c:grouping val="clustered"/>
        <c:varyColors val="0"/>
        <c:ser>
          <c:idx val="2"/>
          <c:order val="0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equivalenza'!$B$52</c:f>
              <c:numCache>
                <c:formatCode>_-* #,##0_-;\-* #,##0_-;_-* "-"??_-;_-@_-</c:formatCode>
                <c:ptCount val="1"/>
                <c:pt idx="0">
                  <c:v>5000</c:v>
                </c:pt>
              </c:numCache>
            </c:numRef>
          </c:val>
        </c:ser>
        <c:ser>
          <c:idx val="3"/>
          <c:order val="1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equivalenza'!$C$52</c:f>
              <c:numCache>
                <c:formatCode>_-* #,##0_-;\-* #,##0_-;_-* "-"??_-;_-@_-</c:formatCode>
                <c:ptCount val="1"/>
                <c:pt idx="0">
                  <c:v>8350</c:v>
                </c:pt>
              </c:numCache>
            </c:numRef>
          </c:val>
        </c:ser>
        <c:ser>
          <c:idx val="4"/>
          <c:order val="2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equivalenza'!$D$52</c:f>
              <c:numCache>
                <c:formatCode>_-* #,##0_-;\-* #,##0_-;_-* "-"??_-;_-@_-</c:formatCode>
                <c:ptCount val="1"/>
                <c:pt idx="0">
                  <c:v>10850</c:v>
                </c:pt>
              </c:numCache>
            </c:numRef>
          </c:val>
        </c:ser>
        <c:ser>
          <c:idx val="5"/>
          <c:order val="3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equivalenza'!$E$52</c:f>
              <c:numCache>
                <c:formatCode>_-* #,##0_-;\-* #,##0_-;_-* "-"??_-;_-@_-</c:formatCode>
                <c:ptCount val="1"/>
                <c:pt idx="0">
                  <c:v>13950</c:v>
                </c:pt>
              </c:numCache>
            </c:numRef>
          </c:val>
        </c:ser>
        <c:ser>
          <c:idx val="6"/>
          <c:order val="4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equivalenza'!$F$52</c:f>
              <c:numCache>
                <c:formatCode>_-* #,##0_-;\-* #,##0_-;_-* "-"??_-;_-@_-</c:formatCode>
                <c:ptCount val="1"/>
                <c:pt idx="0">
                  <c:v>17850</c:v>
                </c:pt>
              </c:numCache>
            </c:numRef>
          </c:val>
        </c:ser>
        <c:ser>
          <c:idx val="0"/>
          <c:order val="5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equivalenza'!$G$52</c:f>
              <c:numCache>
                <c:formatCode>_-* #,##0_-;\-* #,##0_-;_-* "-"??_-;_-@_-</c:formatCode>
                <c:ptCount val="1"/>
                <c:pt idx="0">
                  <c:v>21750.000000000004</c:v>
                </c:pt>
              </c:numCache>
            </c:numRef>
          </c:val>
        </c:ser>
        <c:ser>
          <c:idx val="1"/>
          <c:order val="6"/>
          <c:spPr>
            <a:solidFill>
              <a:srgbClr val="3333CC"/>
            </a:solidFill>
          </c:spPr>
          <c:invertIfNegative val="0"/>
          <c:dPt>
            <c:idx val="0"/>
            <c:invertIfNegative val="0"/>
            <c:bubble3D val="0"/>
            <c:spPr>
              <a:noFill/>
            </c:spPr>
          </c:dPt>
          <c:val>
            <c:numRef>
              <c:f>'Scala equivalenza'!$H$52</c:f>
              <c:numCache>
                <c:formatCode>_-* #,##0_-;\-* #,##0_-;_-* "-"??_-;_-@_-</c:formatCode>
                <c:ptCount val="1"/>
                <c:pt idx="0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41152"/>
        <c:axId val="155051136"/>
        <c:axId val="0"/>
      </c:bar3DChart>
      <c:catAx>
        <c:axId val="155041152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one"/>
        <c:crossAx val="155051136"/>
        <c:crosses val="autoZero"/>
        <c:auto val="1"/>
        <c:lblAlgn val="ctr"/>
        <c:lblOffset val="100"/>
        <c:noMultiLvlLbl val="0"/>
      </c:catAx>
      <c:valAx>
        <c:axId val="15505113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endParaRPr lang="it-IT"/>
          </a:p>
        </c:txPr>
        <c:crossAx val="155041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84450056950443E-2"/>
          <c:y val="0"/>
          <c:w val="0.28120692460612229"/>
          <c:h val="1"/>
        </c:manualLayout>
      </c:layout>
      <c:bar3DChart>
        <c:barDir val="col"/>
        <c:grouping val="percent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17969451931716091"/>
                  <c:y val="-4.6296720691275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equivalenza'!$B$29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090944"/>
        <c:axId val="155093632"/>
        <c:axId val="0"/>
      </c:bar3DChart>
      <c:catAx>
        <c:axId val="155090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093632"/>
        <c:crosses val="autoZero"/>
        <c:auto val="1"/>
        <c:lblAlgn val="ctr"/>
        <c:lblOffset val="100"/>
        <c:noMultiLvlLbl val="0"/>
      </c:catAx>
      <c:valAx>
        <c:axId val="15509363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55090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30630551262646"/>
          <c:y val="3.9153007208520815E-2"/>
          <c:w val="0.84106112822853663"/>
          <c:h val="0.79341014191407266"/>
        </c:manualLayout>
      </c:layout>
      <c:lineChart>
        <c:grouping val="standard"/>
        <c:varyColors val="0"/>
        <c:ser>
          <c:idx val="1"/>
          <c:order val="0"/>
          <c:tx>
            <c:strRef>
              <c:f>'Scale di equivalenza'!$B$1</c:f>
              <c:strCache>
                <c:ptCount val="1"/>
                <c:pt idx="0">
                  <c:v>Scala ISEE Attuale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'Scale di equivalenza'!$B$2:$B$9</c:f>
              <c:numCache>
                <c:formatCode>General</c:formatCode>
                <c:ptCount val="8"/>
                <c:pt idx="0">
                  <c:v>1</c:v>
                </c:pt>
                <c:pt idx="1">
                  <c:v>1.57</c:v>
                </c:pt>
                <c:pt idx="2">
                  <c:v>2.04</c:v>
                </c:pt>
                <c:pt idx="3">
                  <c:v>2.46</c:v>
                </c:pt>
                <c:pt idx="4">
                  <c:v>2.8499999999999988</c:v>
                </c:pt>
                <c:pt idx="5" formatCode="0.00">
                  <c:v>3.2</c:v>
                </c:pt>
                <c:pt idx="6">
                  <c:v>3.5500000000000003</c:v>
                </c:pt>
                <c:pt idx="7" formatCode="0.00">
                  <c:v>3.9000000000000004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'Scale di equivalenza'!$C$1</c:f>
              <c:strCache>
                <c:ptCount val="1"/>
                <c:pt idx="0">
                  <c:v>Scala Forum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'Scale di equivalenza'!$C$2:$C$9</c:f>
              <c:numCache>
                <c:formatCode>General</c:formatCode>
                <c:ptCount val="8"/>
                <c:pt idx="0">
                  <c:v>1</c:v>
                </c:pt>
                <c:pt idx="1">
                  <c:v>1.6</c:v>
                </c:pt>
                <c:pt idx="2" formatCode="0.00">
                  <c:v>2.2000000000000002</c:v>
                </c:pt>
                <c:pt idx="3" formatCode="0.00">
                  <c:v>2.8</c:v>
                </c:pt>
                <c:pt idx="4" formatCode="0.00">
                  <c:v>3.6</c:v>
                </c:pt>
                <c:pt idx="5" formatCode="0.00">
                  <c:v>4.4000000000000004</c:v>
                </c:pt>
                <c:pt idx="6" formatCode="0.00">
                  <c:v>5.2</c:v>
                </c:pt>
                <c:pt idx="7" formatCode="0.00">
                  <c:v>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'Scale di equivalenza'!$D$1</c:f>
              <c:strCache>
                <c:ptCount val="1"/>
                <c:pt idx="0">
                  <c:v>QF Francese</c:v>
                </c:pt>
              </c:strCache>
            </c:strRef>
          </c:tx>
          <c:spPr>
            <a:ln w="50800">
              <a:solidFill>
                <a:srgbClr val="3333FF"/>
              </a:solidFill>
            </a:ln>
          </c:spPr>
          <c:marker>
            <c:symbol val="none"/>
          </c:marker>
          <c:val>
            <c:numRef>
              <c:f>'Scale di equivalenza'!$D$2:$D$9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'Scale di equivalenza'!$E$1</c:f>
              <c:strCache>
                <c:ptCount val="1"/>
                <c:pt idx="0">
                  <c:v>Quoziente Parma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val>
            <c:numRef>
              <c:f>'Scale di equivalenza'!$E$2:$E$9</c:f>
              <c:numCache>
                <c:formatCode>General</c:formatCode>
                <c:ptCount val="8"/>
                <c:pt idx="0">
                  <c:v>1</c:v>
                </c:pt>
                <c:pt idx="1">
                  <c:v>1.57</c:v>
                </c:pt>
                <c:pt idx="2">
                  <c:v>2.17</c:v>
                </c:pt>
                <c:pt idx="3">
                  <c:v>2.8699999999999997</c:v>
                </c:pt>
                <c:pt idx="4" formatCode="0.00">
                  <c:v>3.637</c:v>
                </c:pt>
                <c:pt idx="5">
                  <c:v>4.4400000000000004</c:v>
                </c:pt>
                <c:pt idx="6">
                  <c:v>5.24</c:v>
                </c:pt>
                <c:pt idx="7">
                  <c:v>6.04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'Scale di equivalenza'!$F$1</c:f>
              <c:strCache>
                <c:ptCount val="1"/>
                <c:pt idx="0">
                  <c:v>Scala povertà ISTAT</c:v>
                </c:pt>
              </c:strCache>
            </c:strRef>
          </c:tx>
          <c:spPr>
            <a:ln w="50800">
              <a:solidFill>
                <a:srgbClr val="FF33CC"/>
              </a:solidFill>
            </a:ln>
          </c:spPr>
          <c:marker>
            <c:symbol val="none"/>
          </c:marker>
          <c:val>
            <c:numRef>
              <c:f>'Scale di equivalenza'!$F$2:$F$9</c:f>
              <c:numCache>
                <c:formatCode>0.00</c:formatCode>
                <c:ptCount val="8"/>
                <c:pt idx="0" formatCode="General">
                  <c:v>1</c:v>
                </c:pt>
                <c:pt idx="1">
                  <c:v>1.6666666666666681</c:v>
                </c:pt>
                <c:pt idx="2">
                  <c:v>2.2166742704584244</c:v>
                </c:pt>
                <c:pt idx="3">
                  <c:v>2.7166658218009161</c:v>
                </c:pt>
                <c:pt idx="4">
                  <c:v>3.166675115324157</c:v>
                </c:pt>
                <c:pt idx="5">
                  <c:v>3.6000067589260296</c:v>
                </c:pt>
                <c:pt idx="6" formatCode="General">
                  <c:v>4.03</c:v>
                </c:pt>
                <c:pt idx="7" formatCode="General">
                  <c:v>4.46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83360"/>
        <c:axId val="155185536"/>
      </c:lineChart>
      <c:catAx>
        <c:axId val="15518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n. Componenti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155185536"/>
        <c:crosses val="autoZero"/>
        <c:auto val="1"/>
        <c:lblAlgn val="ctr"/>
        <c:lblOffset val="100"/>
        <c:noMultiLvlLbl val="0"/>
      </c:catAx>
      <c:valAx>
        <c:axId val="155185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Quoziente</a:t>
                </a:r>
              </a:p>
            </c:rich>
          </c:tx>
          <c:layout>
            <c:manualLayout>
              <c:xMode val="edge"/>
              <c:yMode val="edge"/>
              <c:x val="7.8503492148227754E-3"/>
              <c:y val="0.401313777340711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183360"/>
        <c:crosses val="autoZero"/>
        <c:crossBetween val="between"/>
      </c:valAx>
      <c:spPr>
        <a:gradFill>
          <a:gsLst>
            <a:gs pos="0">
              <a:srgbClr val="FFFF00"/>
            </a:gs>
            <a:gs pos="50000">
              <a:srgbClr val="FFFF99"/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12482117996120269"/>
          <c:y val="0.15031507425208221"/>
          <c:w val="0.27038035499800045"/>
          <c:h val="0.2506294301569891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FF00"/>
        </a:gs>
        <a:gs pos="50000">
          <a:srgbClr val="FFFF99"/>
        </a:gs>
      </a:gsLst>
      <a:lin ang="5400000" scaled="0"/>
    </a:gradFill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44661475171244E-2"/>
          <c:y val="2.6751486572652996E-2"/>
          <c:w val="0.87301490865880649"/>
          <c:h val="0.80542995684861463"/>
        </c:manualLayout>
      </c:layout>
      <c:lineChart>
        <c:grouping val="standard"/>
        <c:varyColors val="0"/>
        <c:ser>
          <c:idx val="0"/>
          <c:order val="0"/>
          <c:tx>
            <c:strRef>
              <c:f>'2012 con FF'!$B$2</c:f>
              <c:strCache>
                <c:ptCount val="1"/>
                <c:pt idx="0">
                  <c:v>1 Figlio</c:v>
                </c:pt>
              </c:strCache>
            </c:strRef>
          </c:tx>
          <c:spPr>
            <a:ln w="44450">
              <a:solidFill>
                <a:srgbClr val="FF00FF"/>
              </a:solidFill>
            </a:ln>
          </c:spPr>
          <c:marker>
            <c:symbol val="none"/>
          </c:marker>
          <c:cat>
            <c:strRef>
              <c:f>'2012 con FF'!$A$3:$A$28</c:f>
              <c:strCach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FF</c:v>
                </c:pt>
              </c:strCache>
            </c:strRef>
          </c:cat>
          <c:val>
            <c:numRef>
              <c:f>'2012 con FF'!$B$3:$B$28</c:f>
              <c:numCache>
                <c:formatCode>General</c:formatCode>
                <c:ptCount val="26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51</c:v>
                </c:pt>
                <c:pt idx="5">
                  <c:v>78</c:v>
                </c:pt>
                <c:pt idx="6">
                  <c:v>83</c:v>
                </c:pt>
                <c:pt idx="7">
                  <c:v>87</c:v>
                </c:pt>
                <c:pt idx="8" formatCode="_-* #,##0_-;\-* #,##0_-;_-* &quot;-&quot;??_-;_-@_-">
                  <c:v>91</c:v>
                </c:pt>
                <c:pt idx="9">
                  <c:v>94</c:v>
                </c:pt>
                <c:pt idx="10">
                  <c:v>94</c:v>
                </c:pt>
                <c:pt idx="11">
                  <c:v>94</c:v>
                </c:pt>
                <c:pt idx="12">
                  <c:v>168</c:v>
                </c:pt>
                <c:pt idx="13">
                  <c:v>168</c:v>
                </c:pt>
                <c:pt idx="14">
                  <c:v>210</c:v>
                </c:pt>
                <c:pt idx="15">
                  <c:v>303</c:v>
                </c:pt>
                <c:pt idx="16">
                  <c:v>516</c:v>
                </c:pt>
                <c:pt idx="17">
                  <c:v>516</c:v>
                </c:pt>
                <c:pt idx="18">
                  <c:v>516</c:v>
                </c:pt>
                <c:pt idx="19">
                  <c:v>521</c:v>
                </c:pt>
                <c:pt idx="20">
                  <c:v>632</c:v>
                </c:pt>
                <c:pt idx="21">
                  <c:v>632</c:v>
                </c:pt>
                <c:pt idx="22">
                  <c:v>632</c:v>
                </c:pt>
                <c:pt idx="23">
                  <c:v>632</c:v>
                </c:pt>
                <c:pt idx="24">
                  <c:v>632</c:v>
                </c:pt>
                <c:pt idx="25">
                  <c:v>1697.6710526315796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'2012 con FF'!$C$2</c:f>
              <c:strCache>
                <c:ptCount val="1"/>
                <c:pt idx="0">
                  <c:v>2 Figli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strRef>
              <c:f>'2012 con FF'!$A$3:$A$28</c:f>
              <c:strCach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FF</c:v>
                </c:pt>
              </c:strCache>
            </c:strRef>
          </c:cat>
          <c:val>
            <c:numRef>
              <c:f>'2012 con FF'!$C$3:$C$28</c:f>
              <c:numCache>
                <c:formatCode>General</c:formatCode>
                <c:ptCount val="26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101</c:v>
                </c:pt>
                <c:pt idx="5">
                  <c:v>156</c:v>
                </c:pt>
                <c:pt idx="6">
                  <c:v>166</c:v>
                </c:pt>
                <c:pt idx="7">
                  <c:v>175</c:v>
                </c:pt>
                <c:pt idx="8">
                  <c:v>182</c:v>
                </c:pt>
                <c:pt idx="9">
                  <c:v>188</c:v>
                </c:pt>
                <c:pt idx="10">
                  <c:v>188</c:v>
                </c:pt>
                <c:pt idx="11">
                  <c:v>188</c:v>
                </c:pt>
                <c:pt idx="12">
                  <c:v>336</c:v>
                </c:pt>
                <c:pt idx="13">
                  <c:v>336</c:v>
                </c:pt>
                <c:pt idx="14">
                  <c:v>420</c:v>
                </c:pt>
                <c:pt idx="15">
                  <c:v>639</c:v>
                </c:pt>
                <c:pt idx="16">
                  <c:v>1032</c:v>
                </c:pt>
                <c:pt idx="17">
                  <c:v>1032</c:v>
                </c:pt>
                <c:pt idx="18">
                  <c:v>1032</c:v>
                </c:pt>
                <c:pt idx="19">
                  <c:v>1091</c:v>
                </c:pt>
                <c:pt idx="20">
                  <c:v>1344</c:v>
                </c:pt>
                <c:pt idx="21">
                  <c:v>1344</c:v>
                </c:pt>
                <c:pt idx="22">
                  <c:v>1344</c:v>
                </c:pt>
                <c:pt idx="23">
                  <c:v>1344</c:v>
                </c:pt>
                <c:pt idx="24">
                  <c:v>1344</c:v>
                </c:pt>
                <c:pt idx="25">
                  <c:v>2866.159090909091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'2012 con FF'!$D$2</c:f>
              <c:strCache>
                <c:ptCount val="1"/>
                <c:pt idx="0">
                  <c:v>3 Figli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'2012 con FF'!$A$3:$A$28</c:f>
              <c:strCach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FF</c:v>
                </c:pt>
              </c:strCache>
            </c:strRef>
          </c:cat>
          <c:val>
            <c:numRef>
              <c:f>'2012 con FF'!$D$3:$D$28</c:f>
              <c:numCache>
                <c:formatCode>General</c:formatCode>
                <c:ptCount val="26"/>
                <c:pt idx="0">
                  <c:v>144</c:v>
                </c:pt>
                <c:pt idx="1">
                  <c:v>144</c:v>
                </c:pt>
                <c:pt idx="2">
                  <c:v>144</c:v>
                </c:pt>
                <c:pt idx="3">
                  <c:v>144</c:v>
                </c:pt>
                <c:pt idx="4">
                  <c:v>152</c:v>
                </c:pt>
                <c:pt idx="5">
                  <c:v>234</c:v>
                </c:pt>
                <c:pt idx="6">
                  <c:v>249</c:v>
                </c:pt>
                <c:pt idx="7">
                  <c:v>262</c:v>
                </c:pt>
                <c:pt idx="8">
                  <c:v>274</c:v>
                </c:pt>
                <c:pt idx="9">
                  <c:v>283</c:v>
                </c:pt>
                <c:pt idx="10">
                  <c:v>283</c:v>
                </c:pt>
                <c:pt idx="11">
                  <c:v>283</c:v>
                </c:pt>
                <c:pt idx="12">
                  <c:v>504</c:v>
                </c:pt>
                <c:pt idx="13">
                  <c:v>504</c:v>
                </c:pt>
                <c:pt idx="14">
                  <c:v>632</c:v>
                </c:pt>
                <c:pt idx="15">
                  <c:v>975</c:v>
                </c:pt>
                <c:pt idx="16">
                  <c:v>1548</c:v>
                </c:pt>
                <c:pt idx="17">
                  <c:v>1548</c:v>
                </c:pt>
                <c:pt idx="18">
                  <c:v>1548</c:v>
                </c:pt>
                <c:pt idx="19">
                  <c:v>1711</c:v>
                </c:pt>
                <c:pt idx="20">
                  <c:v>2057</c:v>
                </c:pt>
                <c:pt idx="21">
                  <c:v>2057</c:v>
                </c:pt>
                <c:pt idx="22">
                  <c:v>2057</c:v>
                </c:pt>
                <c:pt idx="23">
                  <c:v>2057</c:v>
                </c:pt>
                <c:pt idx="24">
                  <c:v>2057</c:v>
                </c:pt>
                <c:pt idx="25">
                  <c:v>4384.25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'2012 con FF'!$E$2</c:f>
              <c:strCache>
                <c:ptCount val="1"/>
                <c:pt idx="0">
                  <c:v>4 Figli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strRef>
              <c:f>'2012 con FF'!$A$3:$A$28</c:f>
              <c:strCach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FF</c:v>
                </c:pt>
              </c:strCache>
            </c:strRef>
          </c:cat>
          <c:val>
            <c:numRef>
              <c:f>'2012 con FF'!$E$3:$E$28</c:f>
              <c:numCache>
                <c:formatCode>General</c:formatCode>
                <c:ptCount val="26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203</c:v>
                </c:pt>
                <c:pt idx="5">
                  <c:v>312</c:v>
                </c:pt>
                <c:pt idx="6">
                  <c:v>332</c:v>
                </c:pt>
                <c:pt idx="7">
                  <c:v>350</c:v>
                </c:pt>
                <c:pt idx="8">
                  <c:v>365</c:v>
                </c:pt>
                <c:pt idx="9">
                  <c:v>377</c:v>
                </c:pt>
                <c:pt idx="10">
                  <c:v>377</c:v>
                </c:pt>
                <c:pt idx="11">
                  <c:v>377</c:v>
                </c:pt>
                <c:pt idx="12">
                  <c:v>672</c:v>
                </c:pt>
                <c:pt idx="13">
                  <c:v>672</c:v>
                </c:pt>
                <c:pt idx="14">
                  <c:v>842</c:v>
                </c:pt>
                <c:pt idx="15">
                  <c:v>1311</c:v>
                </c:pt>
                <c:pt idx="16">
                  <c:v>2064</c:v>
                </c:pt>
                <c:pt idx="17">
                  <c:v>2064</c:v>
                </c:pt>
                <c:pt idx="18">
                  <c:v>2064</c:v>
                </c:pt>
                <c:pt idx="19">
                  <c:v>2381</c:v>
                </c:pt>
                <c:pt idx="20">
                  <c:v>3484</c:v>
                </c:pt>
                <c:pt idx="21">
                  <c:v>4629</c:v>
                </c:pt>
                <c:pt idx="22">
                  <c:v>4629</c:v>
                </c:pt>
                <c:pt idx="23">
                  <c:v>4629</c:v>
                </c:pt>
                <c:pt idx="24">
                  <c:v>4629</c:v>
                </c:pt>
                <c:pt idx="25">
                  <c:v>6653.0000000000018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'2012 con FF'!$F$2</c:f>
              <c:strCache>
                <c:ptCount val="1"/>
                <c:pt idx="0">
                  <c:v>5 Figli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'2012 con FF'!$A$3:$A$28</c:f>
              <c:strCach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 FF</c:v>
                </c:pt>
              </c:strCache>
            </c:strRef>
          </c:cat>
          <c:val>
            <c:numRef>
              <c:f>'2012 con FF'!$F$3:$F$28</c:f>
              <c:numCache>
                <c:formatCode>General</c:formatCode>
                <c:ptCount val="26"/>
                <c:pt idx="0">
                  <c:v>240</c:v>
                </c:pt>
                <c:pt idx="1">
                  <c:v>240</c:v>
                </c:pt>
                <c:pt idx="2">
                  <c:v>240</c:v>
                </c:pt>
                <c:pt idx="3">
                  <c:v>240</c:v>
                </c:pt>
                <c:pt idx="4">
                  <c:v>254</c:v>
                </c:pt>
                <c:pt idx="5">
                  <c:v>390</c:v>
                </c:pt>
                <c:pt idx="6">
                  <c:v>415</c:v>
                </c:pt>
                <c:pt idx="7">
                  <c:v>437</c:v>
                </c:pt>
                <c:pt idx="8">
                  <c:v>457</c:v>
                </c:pt>
                <c:pt idx="9">
                  <c:v>472</c:v>
                </c:pt>
                <c:pt idx="10">
                  <c:v>472</c:v>
                </c:pt>
                <c:pt idx="11">
                  <c:v>472</c:v>
                </c:pt>
                <c:pt idx="12">
                  <c:v>840</c:v>
                </c:pt>
                <c:pt idx="13">
                  <c:v>840</c:v>
                </c:pt>
                <c:pt idx="14">
                  <c:v>1052</c:v>
                </c:pt>
                <c:pt idx="15">
                  <c:v>1647</c:v>
                </c:pt>
                <c:pt idx="16">
                  <c:v>2580</c:v>
                </c:pt>
                <c:pt idx="17">
                  <c:v>2580</c:v>
                </c:pt>
                <c:pt idx="18">
                  <c:v>2580</c:v>
                </c:pt>
                <c:pt idx="19">
                  <c:v>3100</c:v>
                </c:pt>
                <c:pt idx="20">
                  <c:v>4416</c:v>
                </c:pt>
                <c:pt idx="21">
                  <c:v>5555</c:v>
                </c:pt>
                <c:pt idx="22">
                  <c:v>5555</c:v>
                </c:pt>
                <c:pt idx="23">
                  <c:v>5555</c:v>
                </c:pt>
                <c:pt idx="24">
                  <c:v>5555</c:v>
                </c:pt>
                <c:pt idx="25">
                  <c:v>9707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53472"/>
        <c:axId val="157355008"/>
      </c:lineChart>
      <c:catAx>
        <c:axId val="1573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it-IT"/>
          </a:p>
        </c:txPr>
        <c:crossAx val="157355008"/>
        <c:crosses val="autoZero"/>
        <c:auto val="1"/>
        <c:lblAlgn val="ctr"/>
        <c:lblOffset val="100"/>
        <c:noMultiLvlLbl val="0"/>
      </c:catAx>
      <c:valAx>
        <c:axId val="15735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600"/>
                  <a:t>Detrazioni dal reddito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157353472"/>
        <c:crosses val="autoZero"/>
        <c:crossBetween val="between"/>
      </c:valAx>
      <c:spPr>
        <a:gradFill>
          <a:gsLst>
            <a:gs pos="88000">
              <a:srgbClr val="FFFF00">
                <a:alpha val="88000"/>
              </a:srgbClr>
            </a:gs>
            <a:gs pos="10000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44450"/>
      </c:spPr>
    </c:plotArea>
    <c:legend>
      <c:legendPos val="r"/>
      <c:layout>
        <c:manualLayout>
          <c:xMode val="edge"/>
          <c:yMode val="edge"/>
          <c:x val="0.12355485575349059"/>
          <c:y val="0.18860123346083277"/>
          <c:w val="0.18608072554376948"/>
          <c:h val="0.44163760243570765"/>
        </c:manualLayout>
      </c:layout>
      <c:overlay val="1"/>
      <c:spPr>
        <a:gradFill>
          <a:gsLst>
            <a:gs pos="0">
              <a:srgbClr val="00B0F0">
                <a:alpha val="6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</c:spPr>
      <c:txPr>
        <a:bodyPr/>
        <a:lstStyle/>
        <a:p>
          <a:pPr>
            <a:defRPr sz="1400" b="1" baseline="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effectLst>
      <a:outerShdw blurRad="50800" dist="50800" dir="5400000" algn="ctr" rotWithShape="0">
        <a:srgbClr val="FFFF00"/>
      </a:out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44661475171244E-2"/>
          <c:y val="2.6751486572652996E-2"/>
          <c:w val="0.87301490865880682"/>
          <c:h val="0.80542995684861463"/>
        </c:manualLayout>
      </c:layout>
      <c:lineChart>
        <c:grouping val="standard"/>
        <c:varyColors val="0"/>
        <c:ser>
          <c:idx val="0"/>
          <c:order val="0"/>
          <c:tx>
            <c:strRef>
              <c:f>'1987 - 2011'!$B$2</c:f>
              <c:strCache>
                <c:ptCount val="1"/>
                <c:pt idx="0">
                  <c:v>1 Figlio</c:v>
                </c:pt>
              </c:strCache>
            </c:strRef>
          </c:tx>
          <c:spPr>
            <a:ln w="444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'1987 - 2011'!$A$3:$A$27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'1987 - 2011'!$B$3:$B$27</c:f>
              <c:numCache>
                <c:formatCode>General</c:formatCode>
                <c:ptCount val="25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51</c:v>
                </c:pt>
                <c:pt idx="5">
                  <c:v>78</c:v>
                </c:pt>
                <c:pt idx="6">
                  <c:v>83</c:v>
                </c:pt>
                <c:pt idx="7">
                  <c:v>87</c:v>
                </c:pt>
                <c:pt idx="8" formatCode="_-* #,##0_-;\-* #,##0_-;_-* &quot;-&quot;??_-;_-@_-">
                  <c:v>91</c:v>
                </c:pt>
                <c:pt idx="9">
                  <c:v>94</c:v>
                </c:pt>
                <c:pt idx="10">
                  <c:v>94</c:v>
                </c:pt>
                <c:pt idx="11">
                  <c:v>94</c:v>
                </c:pt>
                <c:pt idx="12">
                  <c:v>168</c:v>
                </c:pt>
                <c:pt idx="13">
                  <c:v>168</c:v>
                </c:pt>
                <c:pt idx="14">
                  <c:v>210</c:v>
                </c:pt>
                <c:pt idx="15">
                  <c:v>303</c:v>
                </c:pt>
                <c:pt idx="16">
                  <c:v>516</c:v>
                </c:pt>
                <c:pt idx="17">
                  <c:v>516</c:v>
                </c:pt>
                <c:pt idx="18">
                  <c:v>516</c:v>
                </c:pt>
                <c:pt idx="19">
                  <c:v>521</c:v>
                </c:pt>
                <c:pt idx="20">
                  <c:v>632</c:v>
                </c:pt>
                <c:pt idx="21">
                  <c:v>632</c:v>
                </c:pt>
                <c:pt idx="22">
                  <c:v>632</c:v>
                </c:pt>
                <c:pt idx="23">
                  <c:v>632</c:v>
                </c:pt>
                <c:pt idx="24">
                  <c:v>632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'1987 - 2011'!$C$2</c:f>
              <c:strCache>
                <c:ptCount val="1"/>
                <c:pt idx="0">
                  <c:v>2 Figli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'1987 - 2011'!$A$3:$A$27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'1987 - 2011'!$C$3:$C$27</c:f>
              <c:numCache>
                <c:formatCode>General</c:formatCode>
                <c:ptCount val="25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96</c:v>
                </c:pt>
                <c:pt idx="4">
                  <c:v>101</c:v>
                </c:pt>
                <c:pt idx="5">
                  <c:v>156</c:v>
                </c:pt>
                <c:pt idx="6">
                  <c:v>166</c:v>
                </c:pt>
                <c:pt idx="7">
                  <c:v>175</c:v>
                </c:pt>
                <c:pt idx="8">
                  <c:v>182</c:v>
                </c:pt>
                <c:pt idx="9">
                  <c:v>188</c:v>
                </c:pt>
                <c:pt idx="10">
                  <c:v>188</c:v>
                </c:pt>
                <c:pt idx="11">
                  <c:v>188</c:v>
                </c:pt>
                <c:pt idx="12">
                  <c:v>336</c:v>
                </c:pt>
                <c:pt idx="13">
                  <c:v>336</c:v>
                </c:pt>
                <c:pt idx="14">
                  <c:v>420</c:v>
                </c:pt>
                <c:pt idx="15">
                  <c:v>639</c:v>
                </c:pt>
                <c:pt idx="16">
                  <c:v>1032</c:v>
                </c:pt>
                <c:pt idx="17">
                  <c:v>1032</c:v>
                </c:pt>
                <c:pt idx="18">
                  <c:v>1032</c:v>
                </c:pt>
                <c:pt idx="19">
                  <c:v>1091</c:v>
                </c:pt>
                <c:pt idx="20">
                  <c:v>1344</c:v>
                </c:pt>
                <c:pt idx="21">
                  <c:v>1344</c:v>
                </c:pt>
                <c:pt idx="22">
                  <c:v>1344</c:v>
                </c:pt>
                <c:pt idx="23">
                  <c:v>1344</c:v>
                </c:pt>
                <c:pt idx="24">
                  <c:v>1344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'1987 - 2011'!$D$2</c:f>
              <c:strCache>
                <c:ptCount val="1"/>
                <c:pt idx="0">
                  <c:v>3 Figli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'1987 - 2011'!$A$3:$A$27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'1987 - 2011'!$D$3:$D$27</c:f>
              <c:numCache>
                <c:formatCode>General</c:formatCode>
                <c:ptCount val="25"/>
                <c:pt idx="0">
                  <c:v>144</c:v>
                </c:pt>
                <c:pt idx="1">
                  <c:v>144</c:v>
                </c:pt>
                <c:pt idx="2">
                  <c:v>144</c:v>
                </c:pt>
                <c:pt idx="3">
                  <c:v>144</c:v>
                </c:pt>
                <c:pt idx="4">
                  <c:v>152</c:v>
                </c:pt>
                <c:pt idx="5">
                  <c:v>234</c:v>
                </c:pt>
                <c:pt idx="6">
                  <c:v>249</c:v>
                </c:pt>
                <c:pt idx="7">
                  <c:v>262</c:v>
                </c:pt>
                <c:pt idx="8">
                  <c:v>274</c:v>
                </c:pt>
                <c:pt idx="9">
                  <c:v>283</c:v>
                </c:pt>
                <c:pt idx="10">
                  <c:v>283</c:v>
                </c:pt>
                <c:pt idx="11">
                  <c:v>283</c:v>
                </c:pt>
                <c:pt idx="12">
                  <c:v>504</c:v>
                </c:pt>
                <c:pt idx="13">
                  <c:v>504</c:v>
                </c:pt>
                <c:pt idx="14">
                  <c:v>632</c:v>
                </c:pt>
                <c:pt idx="15">
                  <c:v>975</c:v>
                </c:pt>
                <c:pt idx="16">
                  <c:v>1548</c:v>
                </c:pt>
                <c:pt idx="17">
                  <c:v>1548</c:v>
                </c:pt>
                <c:pt idx="18">
                  <c:v>1548</c:v>
                </c:pt>
                <c:pt idx="19">
                  <c:v>1711</c:v>
                </c:pt>
                <c:pt idx="20">
                  <c:v>2057</c:v>
                </c:pt>
                <c:pt idx="21">
                  <c:v>2057</c:v>
                </c:pt>
                <c:pt idx="22">
                  <c:v>2057</c:v>
                </c:pt>
                <c:pt idx="23">
                  <c:v>2057</c:v>
                </c:pt>
                <c:pt idx="24">
                  <c:v>2057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'1987 - 2011'!$E$2</c:f>
              <c:strCache>
                <c:ptCount val="1"/>
                <c:pt idx="0">
                  <c:v>4 Figli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'1987 - 2011'!$A$3:$A$27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'1987 - 2011'!$E$3:$E$27</c:f>
              <c:numCache>
                <c:formatCode>General</c:formatCode>
                <c:ptCount val="25"/>
                <c:pt idx="0">
                  <c:v>162</c:v>
                </c:pt>
                <c:pt idx="1">
                  <c:v>162</c:v>
                </c:pt>
                <c:pt idx="2">
                  <c:v>162</c:v>
                </c:pt>
                <c:pt idx="3">
                  <c:v>162</c:v>
                </c:pt>
                <c:pt idx="4">
                  <c:v>203</c:v>
                </c:pt>
                <c:pt idx="5">
                  <c:v>312</c:v>
                </c:pt>
                <c:pt idx="6">
                  <c:v>332</c:v>
                </c:pt>
                <c:pt idx="7">
                  <c:v>350</c:v>
                </c:pt>
                <c:pt idx="8">
                  <c:v>365</c:v>
                </c:pt>
                <c:pt idx="9">
                  <c:v>377</c:v>
                </c:pt>
                <c:pt idx="10">
                  <c:v>377</c:v>
                </c:pt>
                <c:pt idx="11">
                  <c:v>377</c:v>
                </c:pt>
                <c:pt idx="12">
                  <c:v>672</c:v>
                </c:pt>
                <c:pt idx="13">
                  <c:v>672</c:v>
                </c:pt>
                <c:pt idx="14">
                  <c:v>842</c:v>
                </c:pt>
                <c:pt idx="15">
                  <c:v>1311</c:v>
                </c:pt>
                <c:pt idx="16">
                  <c:v>2064</c:v>
                </c:pt>
                <c:pt idx="17">
                  <c:v>2064</c:v>
                </c:pt>
                <c:pt idx="18">
                  <c:v>2064</c:v>
                </c:pt>
                <c:pt idx="19">
                  <c:v>2381</c:v>
                </c:pt>
                <c:pt idx="20">
                  <c:v>3484</c:v>
                </c:pt>
                <c:pt idx="21">
                  <c:v>4629</c:v>
                </c:pt>
                <c:pt idx="22">
                  <c:v>4629</c:v>
                </c:pt>
                <c:pt idx="23">
                  <c:v>4629</c:v>
                </c:pt>
                <c:pt idx="24">
                  <c:v>4629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'1987 - 2011'!$F$2</c:f>
              <c:strCache>
                <c:ptCount val="1"/>
                <c:pt idx="0">
                  <c:v>5 Figli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'1987 - 2011'!$A$3:$A$27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'1987 - 2011'!$F$3:$F$27</c:f>
              <c:numCache>
                <c:formatCode>General</c:formatCode>
                <c:ptCount val="25"/>
                <c:pt idx="0">
                  <c:v>240</c:v>
                </c:pt>
                <c:pt idx="1">
                  <c:v>240</c:v>
                </c:pt>
                <c:pt idx="2">
                  <c:v>240</c:v>
                </c:pt>
                <c:pt idx="3">
                  <c:v>240</c:v>
                </c:pt>
                <c:pt idx="4">
                  <c:v>254</c:v>
                </c:pt>
                <c:pt idx="5">
                  <c:v>390</c:v>
                </c:pt>
                <c:pt idx="6">
                  <c:v>415</c:v>
                </c:pt>
                <c:pt idx="7">
                  <c:v>437</c:v>
                </c:pt>
                <c:pt idx="8">
                  <c:v>457</c:v>
                </c:pt>
                <c:pt idx="9">
                  <c:v>472</c:v>
                </c:pt>
                <c:pt idx="10">
                  <c:v>472</c:v>
                </c:pt>
                <c:pt idx="11">
                  <c:v>472</c:v>
                </c:pt>
                <c:pt idx="12">
                  <c:v>840</c:v>
                </c:pt>
                <c:pt idx="13">
                  <c:v>840</c:v>
                </c:pt>
                <c:pt idx="14">
                  <c:v>1052</c:v>
                </c:pt>
                <c:pt idx="15">
                  <c:v>1647</c:v>
                </c:pt>
                <c:pt idx="16">
                  <c:v>2580</c:v>
                </c:pt>
                <c:pt idx="17">
                  <c:v>2580</c:v>
                </c:pt>
                <c:pt idx="18">
                  <c:v>2580</c:v>
                </c:pt>
                <c:pt idx="19">
                  <c:v>3100</c:v>
                </c:pt>
                <c:pt idx="20">
                  <c:v>4416</c:v>
                </c:pt>
                <c:pt idx="21">
                  <c:v>5555</c:v>
                </c:pt>
                <c:pt idx="22">
                  <c:v>5555</c:v>
                </c:pt>
                <c:pt idx="23">
                  <c:v>5555</c:v>
                </c:pt>
                <c:pt idx="24">
                  <c:v>5555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20064"/>
        <c:axId val="154921600"/>
      </c:lineChart>
      <c:catAx>
        <c:axId val="15492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it-IT"/>
          </a:p>
        </c:txPr>
        <c:crossAx val="154921600"/>
        <c:crosses val="autoZero"/>
        <c:auto val="1"/>
        <c:lblAlgn val="ctr"/>
        <c:lblOffset val="100"/>
        <c:noMultiLvlLbl val="0"/>
      </c:catAx>
      <c:valAx>
        <c:axId val="154921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it-IT" sz="1400"/>
                  <a:t>Detrazioni dal reddito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154920064"/>
        <c:crosses val="autoZero"/>
        <c:crossBetween val="between"/>
      </c:valAx>
      <c:spPr>
        <a:gradFill>
          <a:gsLst>
            <a:gs pos="88000">
              <a:srgbClr val="FFFF00">
                <a:alpha val="88000"/>
              </a:srgbClr>
            </a:gs>
            <a:gs pos="10000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13291961327301063"/>
          <c:y val="0.17549957412139436"/>
          <c:w val="0.18608074841251029"/>
          <c:h val="0.41316668518312782"/>
        </c:manualLayout>
      </c:layout>
      <c:overlay val="1"/>
      <c:spPr>
        <a:gradFill>
          <a:gsLst>
            <a:gs pos="0">
              <a:srgbClr val="00B0F0">
                <a:alpha val="6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</c:spPr>
      <c:txPr>
        <a:bodyPr/>
        <a:lstStyle/>
        <a:p>
          <a:pPr>
            <a:defRPr sz="1600" b="1" baseline="0"/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  <a:effectLst>
      <a:outerShdw blurRad="50800" dist="50800" dir="5400000" algn="ctr" rotWithShape="0">
        <a:srgbClr val="FFFF00"/>
      </a:outerShdw>
    </a:effectLst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618976651763535E-2"/>
          <c:y val="0.101254762509525"/>
          <c:w val="0.90213611525086856"/>
          <c:h val="0.66756413512827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PF1.1.A'!$B$3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rgbClr val="993366"/>
            </a:solidFill>
            <a:ln w="6350">
              <a:solidFill>
                <a:schemeClr val="tx1"/>
              </a:solidFill>
            </a:ln>
          </c:spPr>
          <c:invertIfNegative val="0"/>
          <c:cat>
            <c:strRef>
              <c:f>'Data PF1.1.A'!$A$4:$A$42</c:f>
              <c:strCache>
                <c:ptCount val="39"/>
                <c:pt idx="0">
                  <c:v>France</c:v>
                </c:pt>
                <c:pt idx="1">
                  <c:v>United Kingdom</c:v>
                </c:pt>
                <c:pt idx="2">
                  <c:v>Sweden</c:v>
                </c:pt>
                <c:pt idx="3">
                  <c:v>Hungary</c:v>
                </c:pt>
                <c:pt idx="4">
                  <c:v>Denmark</c:v>
                </c:pt>
                <c:pt idx="5">
                  <c:v>Belgium</c:v>
                </c:pt>
                <c:pt idx="6">
                  <c:v>Luxembourg</c:v>
                </c:pt>
                <c:pt idx="7">
                  <c:v>New Zealand</c:v>
                </c:pt>
                <c:pt idx="8">
                  <c:v>Norway</c:v>
                </c:pt>
                <c:pt idx="9">
                  <c:v>Iceland</c:v>
                </c:pt>
                <c:pt idx="10">
                  <c:v>Netherlands</c:v>
                </c:pt>
                <c:pt idx="11">
                  <c:v>Finland</c:v>
                </c:pt>
                <c:pt idx="12">
                  <c:v>Australia</c:v>
                </c:pt>
                <c:pt idx="13">
                  <c:v>Germany</c:v>
                </c:pt>
                <c:pt idx="14">
                  <c:v>Ireland</c:v>
                </c:pt>
                <c:pt idx="15">
                  <c:v>Austria</c:v>
                </c:pt>
                <c:pt idx="16">
                  <c:v>Czech Republic</c:v>
                </c:pt>
                <c:pt idx="17">
                  <c:v>Slovak Republic</c:v>
                </c:pt>
                <c:pt idx="18">
                  <c:v>Israel (3)</c:v>
                </c:pt>
                <c:pt idx="19">
                  <c:v>Cyprus (1,2)</c:v>
                </c:pt>
                <c:pt idx="20">
                  <c:v>Slovenia</c:v>
                </c:pt>
                <c:pt idx="21">
                  <c:v>Estonia</c:v>
                </c:pt>
                <c:pt idx="22">
                  <c:v>Romania</c:v>
                </c:pt>
                <c:pt idx="23">
                  <c:v>Poland</c:v>
                </c:pt>
                <c:pt idx="24">
                  <c:v>Spain</c:v>
                </c:pt>
                <c:pt idx="25">
                  <c:v>Switzerland</c:v>
                </c:pt>
                <c:pt idx="26">
                  <c:v>Italy</c:v>
                </c:pt>
                <c:pt idx="27">
                  <c:v>Canada</c:v>
                </c:pt>
                <c:pt idx="28">
                  <c:v>Portugal</c:v>
                </c:pt>
                <c:pt idx="29">
                  <c:v>Japan</c:v>
                </c:pt>
                <c:pt idx="30">
                  <c:v>Bulgaria</c:v>
                </c:pt>
                <c:pt idx="31">
                  <c:v>United States</c:v>
                </c:pt>
                <c:pt idx="32">
                  <c:v>Lithuania</c:v>
                </c:pt>
                <c:pt idx="33">
                  <c:v>Latvia</c:v>
                </c:pt>
                <c:pt idx="34">
                  <c:v>Greece</c:v>
                </c:pt>
                <c:pt idx="35">
                  <c:v>Malta</c:v>
                </c:pt>
                <c:pt idx="36">
                  <c:v>Mexico</c:v>
                </c:pt>
                <c:pt idx="37">
                  <c:v>Chile</c:v>
                </c:pt>
                <c:pt idx="38">
                  <c:v>Korea</c:v>
                </c:pt>
              </c:strCache>
            </c:strRef>
          </c:cat>
          <c:val>
            <c:numRef>
              <c:f>'Data PF1.1.A'!$B$4:$B$42</c:f>
              <c:numCache>
                <c:formatCode>0.00</c:formatCode>
                <c:ptCount val="39"/>
                <c:pt idx="0">
                  <c:v>1.3281146255653509</c:v>
                </c:pt>
                <c:pt idx="1">
                  <c:v>2.1300019521570115</c:v>
                </c:pt>
                <c:pt idx="2">
                  <c:v>1.4941692594220473</c:v>
                </c:pt>
                <c:pt idx="3">
                  <c:v>2.2358382397741527</c:v>
                </c:pt>
                <c:pt idx="4">
                  <c:v>1.4826068124492673</c:v>
                </c:pt>
                <c:pt idx="5">
                  <c:v>1.6048504737603901</c:v>
                </c:pt>
                <c:pt idx="6">
                  <c:v>2.662635645640119</c:v>
                </c:pt>
                <c:pt idx="7">
                  <c:v>2.2563828287050298</c:v>
                </c:pt>
                <c:pt idx="8">
                  <c:v>1.3640123489670541</c:v>
                </c:pt>
                <c:pt idx="9">
                  <c:v>1.4078049253383236</c:v>
                </c:pt>
                <c:pt idx="10">
                  <c:v>0.606359516801248</c:v>
                </c:pt>
                <c:pt idx="11">
                  <c:v>1.4849061223581259</c:v>
                </c:pt>
                <c:pt idx="12">
                  <c:v>1.7975206261899683</c:v>
                </c:pt>
                <c:pt idx="13">
                  <c:v>1.0850318486075938</c:v>
                </c:pt>
                <c:pt idx="14">
                  <c:v>2.3157664946958252</c:v>
                </c:pt>
                <c:pt idx="15">
                  <c:v>2.1495941167527537</c:v>
                </c:pt>
                <c:pt idx="16">
                  <c:v>1.4913944154367458</c:v>
                </c:pt>
                <c:pt idx="17">
                  <c:v>1.4013555812992897</c:v>
                </c:pt>
                <c:pt idx="18">
                  <c:v>1.0150339844808947</c:v>
                </c:pt>
                <c:pt idx="19">
                  <c:v>1.632111443784598</c:v>
                </c:pt>
                <c:pt idx="20">
                  <c:v>1.2940462507351498</c:v>
                </c:pt>
                <c:pt idx="21">
                  <c:v>1.3400968317928121</c:v>
                </c:pt>
                <c:pt idx="22">
                  <c:v>1.0298496233715413</c:v>
                </c:pt>
                <c:pt idx="23">
                  <c:v>0.79464910171091752</c:v>
                </c:pt>
                <c:pt idx="24">
                  <c:v>0.5170610118083887</c:v>
                </c:pt>
                <c:pt idx="25">
                  <c:v>0.94463529275653213</c:v>
                </c:pt>
                <c:pt idx="26">
                  <c:v>0.64979607480650992</c:v>
                </c:pt>
                <c:pt idx="27">
                  <c:v>0.79643525158058648</c:v>
                </c:pt>
                <c:pt idx="28">
                  <c:v>0.71389912284291379</c:v>
                </c:pt>
                <c:pt idx="29">
                  <c:v>0.43149627530818735</c:v>
                </c:pt>
                <c:pt idx="30">
                  <c:v>0.8945030398196735</c:v>
                </c:pt>
                <c:pt idx="31">
                  <c:v>0.10377215244788655</c:v>
                </c:pt>
                <c:pt idx="32">
                  <c:v>0.84153954986920743</c:v>
                </c:pt>
                <c:pt idx="33">
                  <c:v>0.97043992800985168</c:v>
                </c:pt>
                <c:pt idx="34">
                  <c:v>0.69485411011442588</c:v>
                </c:pt>
                <c:pt idx="35">
                  <c:v>0.933702209980381</c:v>
                </c:pt>
                <c:pt idx="36">
                  <c:v>0.32441121405227835</c:v>
                </c:pt>
                <c:pt idx="37">
                  <c:v>0.36839619403075063</c:v>
                </c:pt>
                <c:pt idx="38">
                  <c:v>2.0132545615981066E-2</c:v>
                </c:pt>
              </c:numCache>
            </c:numRef>
          </c:val>
        </c:ser>
        <c:ser>
          <c:idx val="1"/>
          <c:order val="1"/>
          <c:tx>
            <c:strRef>
              <c:f>'Data PF1.1.A'!$C$3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99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'Data PF1.1.A'!$A$4:$A$42</c:f>
              <c:strCache>
                <c:ptCount val="39"/>
                <c:pt idx="0">
                  <c:v>France</c:v>
                </c:pt>
                <c:pt idx="1">
                  <c:v>United Kingdom</c:v>
                </c:pt>
                <c:pt idx="2">
                  <c:v>Sweden</c:v>
                </c:pt>
                <c:pt idx="3">
                  <c:v>Hungary</c:v>
                </c:pt>
                <c:pt idx="4">
                  <c:v>Denmark</c:v>
                </c:pt>
                <c:pt idx="5">
                  <c:v>Belgium</c:v>
                </c:pt>
                <c:pt idx="6">
                  <c:v>Luxembourg</c:v>
                </c:pt>
                <c:pt idx="7">
                  <c:v>New Zealand</c:v>
                </c:pt>
                <c:pt idx="8">
                  <c:v>Norway</c:v>
                </c:pt>
                <c:pt idx="9">
                  <c:v>Iceland</c:v>
                </c:pt>
                <c:pt idx="10">
                  <c:v>Netherlands</c:v>
                </c:pt>
                <c:pt idx="11">
                  <c:v>Finland</c:v>
                </c:pt>
                <c:pt idx="12">
                  <c:v>Australia</c:v>
                </c:pt>
                <c:pt idx="13">
                  <c:v>Germany</c:v>
                </c:pt>
                <c:pt idx="14">
                  <c:v>Ireland</c:v>
                </c:pt>
                <c:pt idx="15">
                  <c:v>Austria</c:v>
                </c:pt>
                <c:pt idx="16">
                  <c:v>Czech Republic</c:v>
                </c:pt>
                <c:pt idx="17">
                  <c:v>Slovak Republic</c:v>
                </c:pt>
                <c:pt idx="18">
                  <c:v>Israel (3)</c:v>
                </c:pt>
                <c:pt idx="19">
                  <c:v>Cyprus (1,2)</c:v>
                </c:pt>
                <c:pt idx="20">
                  <c:v>Slovenia</c:v>
                </c:pt>
                <c:pt idx="21">
                  <c:v>Estonia</c:v>
                </c:pt>
                <c:pt idx="22">
                  <c:v>Romania</c:v>
                </c:pt>
                <c:pt idx="23">
                  <c:v>Poland</c:v>
                </c:pt>
                <c:pt idx="24">
                  <c:v>Spain</c:v>
                </c:pt>
                <c:pt idx="25">
                  <c:v>Switzerland</c:v>
                </c:pt>
                <c:pt idx="26">
                  <c:v>Italy</c:v>
                </c:pt>
                <c:pt idx="27">
                  <c:v>Canada</c:v>
                </c:pt>
                <c:pt idx="28">
                  <c:v>Portugal</c:v>
                </c:pt>
                <c:pt idx="29">
                  <c:v>Japan</c:v>
                </c:pt>
                <c:pt idx="30">
                  <c:v>Bulgaria</c:v>
                </c:pt>
                <c:pt idx="31">
                  <c:v>United States</c:v>
                </c:pt>
                <c:pt idx="32">
                  <c:v>Lithuania</c:v>
                </c:pt>
                <c:pt idx="33">
                  <c:v>Latvia</c:v>
                </c:pt>
                <c:pt idx="34">
                  <c:v>Greece</c:v>
                </c:pt>
                <c:pt idx="35">
                  <c:v>Malta</c:v>
                </c:pt>
                <c:pt idx="36">
                  <c:v>Mexico</c:v>
                </c:pt>
                <c:pt idx="37">
                  <c:v>Chile</c:v>
                </c:pt>
                <c:pt idx="38">
                  <c:v>Korea</c:v>
                </c:pt>
              </c:strCache>
            </c:strRef>
          </c:cat>
          <c:val>
            <c:numRef>
              <c:f>'Data PF1.1.A'!$C$4:$C$42</c:f>
              <c:numCache>
                <c:formatCode>0.00</c:formatCode>
                <c:ptCount val="39"/>
                <c:pt idx="0">
                  <c:v>1.6627379806621465</c:v>
                </c:pt>
                <c:pt idx="1">
                  <c:v>1.1131129972864433</c:v>
                </c:pt>
                <c:pt idx="2">
                  <c:v>1.8597615708953279</c:v>
                </c:pt>
                <c:pt idx="3">
                  <c:v>1.1045248316485483</c:v>
                </c:pt>
                <c:pt idx="4">
                  <c:v>1.7978886029444088</c:v>
                </c:pt>
                <c:pt idx="5">
                  <c:v>0.94602191428982918</c:v>
                </c:pt>
                <c:pt idx="6">
                  <c:v>0.47106393585609241</c:v>
                </c:pt>
                <c:pt idx="7">
                  <c:v>0.7919120853565973</c:v>
                </c:pt>
                <c:pt idx="8">
                  <c:v>1.4486660764824166</c:v>
                </c:pt>
                <c:pt idx="9">
                  <c:v>1.4509957489608798</c:v>
                </c:pt>
                <c:pt idx="10">
                  <c:v>1.3832989665479141</c:v>
                </c:pt>
                <c:pt idx="11">
                  <c:v>1.3432766468931898</c:v>
                </c:pt>
                <c:pt idx="12">
                  <c:v>0.65138904259430974</c:v>
                </c:pt>
                <c:pt idx="13">
                  <c:v>0.74557517910170978</c:v>
                </c:pt>
                <c:pt idx="14">
                  <c:v>0.27864760291686308</c:v>
                </c:pt>
                <c:pt idx="15">
                  <c:v>0.45313252211391203</c:v>
                </c:pt>
                <c:pt idx="16">
                  <c:v>0.49672249382460903</c:v>
                </c:pt>
                <c:pt idx="17">
                  <c:v>0.38351495911140754</c:v>
                </c:pt>
                <c:pt idx="18">
                  <c:v>0.9714923707744324</c:v>
                </c:pt>
                <c:pt idx="19">
                  <c:v>0.2605975242299628</c:v>
                </c:pt>
                <c:pt idx="20">
                  <c:v>0.50975694852567954</c:v>
                </c:pt>
                <c:pt idx="21">
                  <c:v>0.32973437570661851</c:v>
                </c:pt>
                <c:pt idx="22">
                  <c:v>0.62813238341296163</c:v>
                </c:pt>
                <c:pt idx="23">
                  <c:v>0.28480574544051784</c:v>
                </c:pt>
                <c:pt idx="24">
                  <c:v>0.71278063998339136</c:v>
                </c:pt>
                <c:pt idx="25">
                  <c:v>0.31696082654433688</c:v>
                </c:pt>
                <c:pt idx="26">
                  <c:v>0.74589585289809335</c:v>
                </c:pt>
                <c:pt idx="27">
                  <c:v>0.15993213080978524</c:v>
                </c:pt>
                <c:pt idx="28">
                  <c:v>0.43903891406017781</c:v>
                </c:pt>
                <c:pt idx="29">
                  <c:v>0.36060830119574266</c:v>
                </c:pt>
                <c:pt idx="30">
                  <c:v>0.36470758919883034</c:v>
                </c:pt>
                <c:pt idx="31">
                  <c:v>0.55361205465553465</c:v>
                </c:pt>
                <c:pt idx="32">
                  <c:v>0.34548840518460427</c:v>
                </c:pt>
                <c:pt idx="33">
                  <c:v>0.20414873002341041</c:v>
                </c:pt>
                <c:pt idx="34">
                  <c:v>0.39112295232159139</c:v>
                </c:pt>
                <c:pt idx="35">
                  <c:v>8.7311791423584875E-2</c:v>
                </c:pt>
                <c:pt idx="36">
                  <c:v>0.66410160853062372</c:v>
                </c:pt>
                <c:pt idx="37">
                  <c:v>0.44081755663436617</c:v>
                </c:pt>
                <c:pt idx="38">
                  <c:v>0.47844969075916588</c:v>
                </c:pt>
              </c:numCache>
            </c:numRef>
          </c:val>
        </c:ser>
        <c:ser>
          <c:idx val="2"/>
          <c:order val="2"/>
          <c:tx>
            <c:strRef>
              <c:f>'Data PF1.1.A'!$D$3</c:f>
              <c:strCache>
                <c:ptCount val="1"/>
                <c:pt idx="0">
                  <c:v>Tax breaks towards families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'Data PF1.1.A'!$A$4:$A$42</c:f>
              <c:strCache>
                <c:ptCount val="39"/>
                <c:pt idx="0">
                  <c:v>France</c:v>
                </c:pt>
                <c:pt idx="1">
                  <c:v>United Kingdom</c:v>
                </c:pt>
                <c:pt idx="2">
                  <c:v>Sweden</c:v>
                </c:pt>
                <c:pt idx="3">
                  <c:v>Hungary</c:v>
                </c:pt>
                <c:pt idx="4">
                  <c:v>Denmark</c:v>
                </c:pt>
                <c:pt idx="5">
                  <c:v>Belgium</c:v>
                </c:pt>
                <c:pt idx="6">
                  <c:v>Luxembourg</c:v>
                </c:pt>
                <c:pt idx="7">
                  <c:v>New Zealand</c:v>
                </c:pt>
                <c:pt idx="8">
                  <c:v>Norway</c:v>
                </c:pt>
                <c:pt idx="9">
                  <c:v>Iceland</c:v>
                </c:pt>
                <c:pt idx="10">
                  <c:v>Netherlands</c:v>
                </c:pt>
                <c:pt idx="11">
                  <c:v>Finland</c:v>
                </c:pt>
                <c:pt idx="12">
                  <c:v>Australia</c:v>
                </c:pt>
                <c:pt idx="13">
                  <c:v>Germany</c:v>
                </c:pt>
                <c:pt idx="14">
                  <c:v>Ireland</c:v>
                </c:pt>
                <c:pt idx="15">
                  <c:v>Austria</c:v>
                </c:pt>
                <c:pt idx="16">
                  <c:v>Czech Republic</c:v>
                </c:pt>
                <c:pt idx="17">
                  <c:v>Slovak Republic</c:v>
                </c:pt>
                <c:pt idx="18">
                  <c:v>Israel (3)</c:v>
                </c:pt>
                <c:pt idx="19">
                  <c:v>Cyprus (1,2)</c:v>
                </c:pt>
                <c:pt idx="20">
                  <c:v>Slovenia</c:v>
                </c:pt>
                <c:pt idx="21">
                  <c:v>Estonia</c:v>
                </c:pt>
                <c:pt idx="22">
                  <c:v>Romania</c:v>
                </c:pt>
                <c:pt idx="23">
                  <c:v>Poland</c:v>
                </c:pt>
                <c:pt idx="24">
                  <c:v>Spain</c:v>
                </c:pt>
                <c:pt idx="25">
                  <c:v>Switzerland</c:v>
                </c:pt>
                <c:pt idx="26">
                  <c:v>Italy</c:v>
                </c:pt>
                <c:pt idx="27">
                  <c:v>Canada</c:v>
                </c:pt>
                <c:pt idx="28">
                  <c:v>Portugal</c:v>
                </c:pt>
                <c:pt idx="29">
                  <c:v>Japan</c:v>
                </c:pt>
                <c:pt idx="30">
                  <c:v>Bulgaria</c:v>
                </c:pt>
                <c:pt idx="31">
                  <c:v>United States</c:v>
                </c:pt>
                <c:pt idx="32">
                  <c:v>Lithuania</c:v>
                </c:pt>
                <c:pt idx="33">
                  <c:v>Latvia</c:v>
                </c:pt>
                <c:pt idx="34">
                  <c:v>Greece</c:v>
                </c:pt>
                <c:pt idx="35">
                  <c:v>Malta</c:v>
                </c:pt>
                <c:pt idx="36">
                  <c:v>Mexico</c:v>
                </c:pt>
                <c:pt idx="37">
                  <c:v>Chile</c:v>
                </c:pt>
                <c:pt idx="38">
                  <c:v>Korea</c:v>
                </c:pt>
              </c:strCache>
            </c:strRef>
          </c:cat>
          <c:val>
            <c:numRef>
              <c:f>'Data PF1.1.A'!$D$4:$D$42</c:f>
              <c:numCache>
                <c:formatCode>0.00</c:formatCode>
                <c:ptCount val="39"/>
                <c:pt idx="0">
                  <c:v>0.71811338055827867</c:v>
                </c:pt>
                <c:pt idx="1">
                  <c:v>0.33214872842689591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0.58342217243385952</c:v>
                </c:pt>
                <c:pt idx="6">
                  <c:v>0</c:v>
                </c:pt>
                <c:pt idx="7">
                  <c:v>2.2067826306039182E-2</c:v>
                </c:pt>
                <c:pt idx="8">
                  <c:v>0.10124990810470279</c:v>
                </c:pt>
                <c:pt idx="9">
                  <c:v>0</c:v>
                </c:pt>
                <c:pt idx="10">
                  <c:v>0.85436003448921172</c:v>
                </c:pt>
                <c:pt idx="11">
                  <c:v>0</c:v>
                </c:pt>
                <c:pt idx="12">
                  <c:v>0.36139200338481259</c:v>
                </c:pt>
                <c:pt idx="13">
                  <c:v>0.88431179082387767</c:v>
                </c:pt>
                <c:pt idx="14">
                  <c:v>0.10745958418645142</c:v>
                </c:pt>
                <c:pt idx="15">
                  <c:v>4.0439663254071424E-2</c:v>
                </c:pt>
                <c:pt idx="16">
                  <c:v>0.4718763612090105</c:v>
                </c:pt>
                <c:pt idx="17">
                  <c:v>0.40926212221905506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0.49586271188889458</c:v>
                </c:pt>
                <c:pt idx="24">
                  <c:v>0.23570126155986973</c:v>
                </c:pt>
                <c:pt idx="25">
                  <c:v>0.14200713390347044</c:v>
                </c:pt>
                <c:pt idx="26">
                  <c:v>0</c:v>
                </c:pt>
                <c:pt idx="27">
                  <c:v>0.42493559779425266</c:v>
                </c:pt>
                <c:pt idx="28">
                  <c:v>0.16534602112964508</c:v>
                </c:pt>
                <c:pt idx="29">
                  <c:v>0.50690336584322093</c:v>
                </c:pt>
                <c:pt idx="30">
                  <c:v>0</c:v>
                </c:pt>
                <c:pt idx="31">
                  <c:v>0.5320202743252137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0.16586855594880717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5336704"/>
        <c:axId val="155338240"/>
      </c:barChart>
      <c:scatterChart>
        <c:scatterStyle val="lineMarker"/>
        <c:varyColors val="0"/>
        <c:ser>
          <c:idx val="3"/>
          <c:order val="3"/>
          <c:tx>
            <c:v>OECD-33 average</c:v>
          </c:tx>
          <c:spPr>
            <a:ln w="28575">
              <a:noFill/>
            </a:ln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19"/>
            <c:spPr>
              <a:ln w="12700">
                <a:solidFill>
                  <a:srgbClr val="000000"/>
                </a:solidFill>
                <a:prstDash val="lgDash"/>
              </a:ln>
            </c:spPr>
          </c:errBars>
          <c:xVal>
            <c:numLit>
              <c:formatCode>General</c:formatCode>
              <c:ptCount val="1"/>
              <c:pt idx="0">
                <c:v>20</c:v>
              </c:pt>
            </c:numLit>
          </c:xVal>
          <c:yVal>
            <c:numLit>
              <c:formatCode>General</c:formatCode>
              <c:ptCount val="1"/>
              <c:pt idx="0">
                <c:v>2.23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36704"/>
        <c:axId val="155338240"/>
      </c:scatterChart>
      <c:catAx>
        <c:axId val="15533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533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338240"/>
        <c:scaling>
          <c:orientation val="minMax"/>
          <c:max val="4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5336704"/>
        <c:crosses val="autoZero"/>
        <c:crossBetween val="between"/>
        <c:majorUnit val="0.5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7.6502776994389038E-2"/>
          <c:y val="2.9703489735708453E-4"/>
          <c:w val="0.86477393008437609"/>
          <c:h val="9.412285728434889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145341207349092E-2"/>
          <c:y val="0.10693079646000615"/>
          <c:w val="0.94931872097718539"/>
          <c:h val="0.67064509431250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Chart PF1.2.A '!$B$3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'Data Chart PF1.2.A '!$A$4:$A$42</c:f>
              <c:strCache>
                <c:ptCount val="39"/>
                <c:pt idx="0">
                  <c:v>Denmark</c:v>
                </c:pt>
                <c:pt idx="1">
                  <c:v>Cyprus (2,3)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Finland</c:v>
                </c:pt>
                <c:pt idx="6">
                  <c:v>New Zealand</c:v>
                </c:pt>
                <c:pt idx="7">
                  <c:v>Belgium</c:v>
                </c:pt>
                <c:pt idx="8">
                  <c:v>Malta</c:v>
                </c:pt>
                <c:pt idx="9">
                  <c:v>Austria</c:v>
                </c:pt>
                <c:pt idx="10">
                  <c:v>France</c:v>
                </c:pt>
                <c:pt idx="11">
                  <c:v>Netherlands</c:v>
                </c:pt>
                <c:pt idx="12">
                  <c:v>Ireland</c:v>
                </c:pt>
                <c:pt idx="13">
                  <c:v>Israel (4)</c:v>
                </c:pt>
                <c:pt idx="14">
                  <c:v>United States</c:v>
                </c:pt>
                <c:pt idx="15">
                  <c:v>Switzerland</c:v>
                </c:pt>
                <c:pt idx="16">
                  <c:v>United Kingdom</c:v>
                </c:pt>
                <c:pt idx="17">
                  <c:v>Slovenia</c:v>
                </c:pt>
                <c:pt idx="18">
                  <c:v>Portugal</c:v>
                </c:pt>
                <c:pt idx="19">
                  <c:v>Poland</c:v>
                </c:pt>
                <c:pt idx="20">
                  <c:v>Estonia</c:v>
                </c:pt>
                <c:pt idx="21">
                  <c:v>Hungary</c:v>
                </c:pt>
                <c:pt idx="22">
                  <c:v>Latvia</c:v>
                </c:pt>
                <c:pt idx="23">
                  <c:v>Canada</c:v>
                </c:pt>
                <c:pt idx="24">
                  <c:v>Mexico</c:v>
                </c:pt>
                <c:pt idx="25">
                  <c:v>Lithuania</c:v>
                </c:pt>
                <c:pt idx="26">
                  <c:v>Greece</c:v>
                </c:pt>
                <c:pt idx="27">
                  <c:v>Australia</c:v>
                </c:pt>
                <c:pt idx="28">
                  <c:v>Germany</c:v>
                </c:pt>
                <c:pt idx="29">
                  <c:v>Italy</c:v>
                </c:pt>
                <c:pt idx="30">
                  <c:v>Spain</c:v>
                </c:pt>
                <c:pt idx="31">
                  <c:v>Korea</c:v>
                </c:pt>
                <c:pt idx="32">
                  <c:v>Czech Republic</c:v>
                </c:pt>
                <c:pt idx="33">
                  <c:v>Chile</c:v>
                </c:pt>
                <c:pt idx="34">
                  <c:v>Romania</c:v>
                </c:pt>
                <c:pt idx="35">
                  <c:v>Bulgaria</c:v>
                </c:pt>
                <c:pt idx="36">
                  <c:v>Slovak Republic</c:v>
                </c:pt>
                <c:pt idx="37">
                  <c:v>Luxembourg</c:v>
                </c:pt>
                <c:pt idx="38">
                  <c:v>Japan</c:v>
                </c:pt>
              </c:strCache>
            </c:strRef>
          </c:cat>
          <c:val>
            <c:numRef>
              <c:f>'Data Chart PF1.2.A '!$B$4:$B$42</c:f>
              <c:numCache>
                <c:formatCode>0.0</c:formatCode>
                <c:ptCount val="39"/>
                <c:pt idx="0">
                  <c:v>1.8645274648353665</c:v>
                </c:pt>
                <c:pt idx="1">
                  <c:v>1.9500000000000031</c:v>
                </c:pt>
                <c:pt idx="2">
                  <c:v>2.5235913663133447</c:v>
                </c:pt>
                <c:pt idx="3">
                  <c:v>1.6902659658999144</c:v>
                </c:pt>
                <c:pt idx="4">
                  <c:v>1.6418331564309612</c:v>
                </c:pt>
                <c:pt idx="5">
                  <c:v>1.2029137127021361</c:v>
                </c:pt>
                <c:pt idx="6">
                  <c:v>1.2698985817376014</c:v>
                </c:pt>
                <c:pt idx="7">
                  <c:v>1.4149851022785873</c:v>
                </c:pt>
                <c:pt idx="8">
                  <c:v>1.37</c:v>
                </c:pt>
                <c:pt idx="9">
                  <c:v>0.96881668891080952</c:v>
                </c:pt>
                <c:pt idx="10">
                  <c:v>1.1715711207396884</c:v>
                </c:pt>
                <c:pt idx="11">
                  <c:v>1.3142663259720204</c:v>
                </c:pt>
                <c:pt idx="12">
                  <c:v>1.7205573167716521</c:v>
                </c:pt>
                <c:pt idx="13">
                  <c:v>2.2214192337230338</c:v>
                </c:pt>
                <c:pt idx="14">
                  <c:v>1.721798070739547</c:v>
                </c:pt>
                <c:pt idx="15">
                  <c:v>1.5228019863219253</c:v>
                </c:pt>
                <c:pt idx="16">
                  <c:v>1.5813018518057151</c:v>
                </c:pt>
                <c:pt idx="17">
                  <c:v>2.2599999999999998</c:v>
                </c:pt>
                <c:pt idx="18">
                  <c:v>1.4280088372529396</c:v>
                </c:pt>
                <c:pt idx="19">
                  <c:v>1.5863442723395278</c:v>
                </c:pt>
                <c:pt idx="20">
                  <c:v>1.1173194122911714</c:v>
                </c:pt>
                <c:pt idx="21">
                  <c:v>0.99491265873184631</c:v>
                </c:pt>
                <c:pt idx="22">
                  <c:v>1.24</c:v>
                </c:pt>
                <c:pt idx="23">
                  <c:v>0</c:v>
                </c:pt>
                <c:pt idx="24">
                  <c:v>1.8464447484229738</c:v>
                </c:pt>
                <c:pt idx="25">
                  <c:v>0.67000000000000204</c:v>
                </c:pt>
                <c:pt idx="26">
                  <c:v>1.1523582542609281</c:v>
                </c:pt>
                <c:pt idx="27">
                  <c:v>1.4190141738946478</c:v>
                </c:pt>
                <c:pt idx="28">
                  <c:v>0.62928876829468861</c:v>
                </c:pt>
                <c:pt idx="29">
                  <c:v>1.0754561598563781</c:v>
                </c:pt>
                <c:pt idx="30">
                  <c:v>1.1038254945009038</c:v>
                </c:pt>
                <c:pt idx="31">
                  <c:v>1.3475242684197586</c:v>
                </c:pt>
                <c:pt idx="32">
                  <c:v>0.58325932127643765</c:v>
                </c:pt>
                <c:pt idx="33">
                  <c:v>1.509312080425512</c:v>
                </c:pt>
                <c:pt idx="34">
                  <c:v>0.84000000000000064</c:v>
                </c:pt>
                <c:pt idx="35">
                  <c:v>0.82000000000000062</c:v>
                </c:pt>
                <c:pt idx="36">
                  <c:v>0.67000000000000204</c:v>
                </c:pt>
                <c:pt idx="37">
                  <c:v>1.685111240921082</c:v>
                </c:pt>
                <c:pt idx="38">
                  <c:v>1.2069616527299327</c:v>
                </c:pt>
              </c:numCache>
            </c:numRef>
          </c:val>
        </c:ser>
        <c:ser>
          <c:idx val="1"/>
          <c:order val="1"/>
          <c:tx>
            <c:strRef>
              <c:f>'Data Chart PF1.2.A '!$C$3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'Data Chart PF1.2.A '!$A$4:$A$42</c:f>
              <c:strCache>
                <c:ptCount val="39"/>
                <c:pt idx="0">
                  <c:v>Denmark</c:v>
                </c:pt>
                <c:pt idx="1">
                  <c:v>Cyprus (2,3)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Finland</c:v>
                </c:pt>
                <c:pt idx="6">
                  <c:v>New Zealand</c:v>
                </c:pt>
                <c:pt idx="7">
                  <c:v>Belgium</c:v>
                </c:pt>
                <c:pt idx="8">
                  <c:v>Malta</c:v>
                </c:pt>
                <c:pt idx="9">
                  <c:v>Austria</c:v>
                </c:pt>
                <c:pt idx="10">
                  <c:v>France</c:v>
                </c:pt>
                <c:pt idx="11">
                  <c:v>Netherlands</c:v>
                </c:pt>
                <c:pt idx="12">
                  <c:v>Ireland</c:v>
                </c:pt>
                <c:pt idx="13">
                  <c:v>Israel (4)</c:v>
                </c:pt>
                <c:pt idx="14">
                  <c:v>United States</c:v>
                </c:pt>
                <c:pt idx="15">
                  <c:v>Switzerland</c:v>
                </c:pt>
                <c:pt idx="16">
                  <c:v>United Kingdom</c:v>
                </c:pt>
                <c:pt idx="17">
                  <c:v>Slovenia</c:v>
                </c:pt>
                <c:pt idx="18">
                  <c:v>Portugal</c:v>
                </c:pt>
                <c:pt idx="19">
                  <c:v>Poland</c:v>
                </c:pt>
                <c:pt idx="20">
                  <c:v>Estonia</c:v>
                </c:pt>
                <c:pt idx="21">
                  <c:v>Hungary</c:v>
                </c:pt>
                <c:pt idx="22">
                  <c:v>Latvia</c:v>
                </c:pt>
                <c:pt idx="23">
                  <c:v>Canada</c:v>
                </c:pt>
                <c:pt idx="24">
                  <c:v>Mexico</c:v>
                </c:pt>
                <c:pt idx="25">
                  <c:v>Lithuania</c:v>
                </c:pt>
                <c:pt idx="26">
                  <c:v>Greece</c:v>
                </c:pt>
                <c:pt idx="27">
                  <c:v>Australia</c:v>
                </c:pt>
                <c:pt idx="28">
                  <c:v>Germany</c:v>
                </c:pt>
                <c:pt idx="29">
                  <c:v>Italy</c:v>
                </c:pt>
                <c:pt idx="30">
                  <c:v>Spain</c:v>
                </c:pt>
                <c:pt idx="31">
                  <c:v>Korea</c:v>
                </c:pt>
                <c:pt idx="32">
                  <c:v>Czech Republic</c:v>
                </c:pt>
                <c:pt idx="33">
                  <c:v>Chile</c:v>
                </c:pt>
                <c:pt idx="34">
                  <c:v>Romania</c:v>
                </c:pt>
                <c:pt idx="35">
                  <c:v>Bulgaria</c:v>
                </c:pt>
                <c:pt idx="36">
                  <c:v>Slovak Republic</c:v>
                </c:pt>
                <c:pt idx="37">
                  <c:v>Luxembourg</c:v>
                </c:pt>
                <c:pt idx="38">
                  <c:v>Japan</c:v>
                </c:pt>
              </c:strCache>
            </c:strRef>
          </c:cat>
          <c:val>
            <c:numRef>
              <c:f>'Data Chart PF1.2.A '!$C$4:$C$42</c:f>
              <c:numCache>
                <c:formatCode>0.0</c:formatCode>
                <c:ptCount val="39"/>
                <c:pt idx="0">
                  <c:v>2.8034008248436795</c:v>
                </c:pt>
                <c:pt idx="1">
                  <c:v>3.03</c:v>
                </c:pt>
                <c:pt idx="2">
                  <c:v>2.3977726643396067</c:v>
                </c:pt>
                <c:pt idx="3">
                  <c:v>2.3643086150025074</c:v>
                </c:pt>
                <c:pt idx="4">
                  <c:v>2.5840542184977884</c:v>
                </c:pt>
                <c:pt idx="5">
                  <c:v>2.5132163248043984</c:v>
                </c:pt>
                <c:pt idx="6">
                  <c:v>2.4097790478366012</c:v>
                </c:pt>
                <c:pt idx="7">
                  <c:v>2.5823045390301198</c:v>
                </c:pt>
                <c:pt idx="8">
                  <c:v>2.8099999999999987</c:v>
                </c:pt>
                <c:pt idx="9">
                  <c:v>2.5058621152036356</c:v>
                </c:pt>
                <c:pt idx="10">
                  <c:v>2.5478186910246667</c:v>
                </c:pt>
                <c:pt idx="11">
                  <c:v>2.1529190780257199</c:v>
                </c:pt>
                <c:pt idx="12">
                  <c:v>2.037776953176206</c:v>
                </c:pt>
                <c:pt idx="13">
                  <c:v>1.6313977661266481</c:v>
                </c:pt>
                <c:pt idx="14">
                  <c:v>1.9105063236870321</c:v>
                </c:pt>
                <c:pt idx="15">
                  <c:v>2.0088137260452608</c:v>
                </c:pt>
                <c:pt idx="16">
                  <c:v>2.3396837373518067</c:v>
                </c:pt>
                <c:pt idx="17">
                  <c:v>1.1599999999999966</c:v>
                </c:pt>
                <c:pt idx="18">
                  <c:v>2.0231241329445844</c:v>
                </c:pt>
                <c:pt idx="19">
                  <c:v>1.8905498849785507</c:v>
                </c:pt>
                <c:pt idx="20">
                  <c:v>2.2196981602329484</c:v>
                </c:pt>
                <c:pt idx="21">
                  <c:v>2.2961194445284749</c:v>
                </c:pt>
                <c:pt idx="22">
                  <c:v>2.11</c:v>
                </c:pt>
                <c:pt idx="23">
                  <c:v>2.6898094909726149</c:v>
                </c:pt>
                <c:pt idx="24">
                  <c:v>1.4236716173019577</c:v>
                </c:pt>
                <c:pt idx="25">
                  <c:v>2.4099999999999997</c:v>
                </c:pt>
                <c:pt idx="26">
                  <c:v>1.4383112165489418</c:v>
                </c:pt>
                <c:pt idx="27">
                  <c:v>1.6660884281785551</c:v>
                </c:pt>
                <c:pt idx="28">
                  <c:v>2.2449991777668212</c:v>
                </c:pt>
                <c:pt idx="29">
                  <c:v>1.9823430459540041</c:v>
                </c:pt>
                <c:pt idx="30">
                  <c:v>1.6558772971428588</c:v>
                </c:pt>
                <c:pt idx="31">
                  <c:v>1.791316541509534</c:v>
                </c:pt>
                <c:pt idx="32">
                  <c:v>2.0311048632992597</c:v>
                </c:pt>
                <c:pt idx="33">
                  <c:v>1.5700468122373856</c:v>
                </c:pt>
                <c:pt idx="34">
                  <c:v>1.52</c:v>
                </c:pt>
                <c:pt idx="35">
                  <c:v>1.84</c:v>
                </c:pt>
                <c:pt idx="36">
                  <c:v>1.6900000000000031</c:v>
                </c:pt>
                <c:pt idx="37">
                  <c:v>1.4608956354509224</c:v>
                </c:pt>
                <c:pt idx="38">
                  <c:v>1.2807021855973109</c:v>
                </c:pt>
              </c:numCache>
            </c:numRef>
          </c:val>
        </c:ser>
        <c:ser>
          <c:idx val="2"/>
          <c:order val="2"/>
          <c:tx>
            <c:strRef>
              <c:f>'Data Chart PF1.2.A '!$D$3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'Data Chart PF1.2.A '!$A$4:$A$42</c:f>
              <c:strCache>
                <c:ptCount val="39"/>
                <c:pt idx="0">
                  <c:v>Denmark</c:v>
                </c:pt>
                <c:pt idx="1">
                  <c:v>Cyprus (2,3)</c:v>
                </c:pt>
                <c:pt idx="2">
                  <c:v>Iceland</c:v>
                </c:pt>
                <c:pt idx="3">
                  <c:v>Norway</c:v>
                </c:pt>
                <c:pt idx="4">
                  <c:v>Sweden</c:v>
                </c:pt>
                <c:pt idx="5">
                  <c:v>Finland</c:v>
                </c:pt>
                <c:pt idx="6">
                  <c:v>New Zealand</c:v>
                </c:pt>
                <c:pt idx="7">
                  <c:v>Belgium</c:v>
                </c:pt>
                <c:pt idx="8">
                  <c:v>Malta</c:v>
                </c:pt>
                <c:pt idx="9">
                  <c:v>Austria</c:v>
                </c:pt>
                <c:pt idx="10">
                  <c:v>France</c:v>
                </c:pt>
                <c:pt idx="11">
                  <c:v>Netherlands</c:v>
                </c:pt>
                <c:pt idx="12">
                  <c:v>Ireland</c:v>
                </c:pt>
                <c:pt idx="13">
                  <c:v>Israel (4)</c:v>
                </c:pt>
                <c:pt idx="14">
                  <c:v>United States</c:v>
                </c:pt>
                <c:pt idx="15">
                  <c:v>Switzerland</c:v>
                </c:pt>
                <c:pt idx="16">
                  <c:v>United Kingdom</c:v>
                </c:pt>
                <c:pt idx="17">
                  <c:v>Slovenia</c:v>
                </c:pt>
                <c:pt idx="18">
                  <c:v>Portugal</c:v>
                </c:pt>
                <c:pt idx="19">
                  <c:v>Poland</c:v>
                </c:pt>
                <c:pt idx="20">
                  <c:v>Estonia</c:v>
                </c:pt>
                <c:pt idx="21">
                  <c:v>Hungary</c:v>
                </c:pt>
                <c:pt idx="22">
                  <c:v>Latvia</c:v>
                </c:pt>
                <c:pt idx="23">
                  <c:v>Canada</c:v>
                </c:pt>
                <c:pt idx="24">
                  <c:v>Mexico</c:v>
                </c:pt>
                <c:pt idx="25">
                  <c:v>Lithuania</c:v>
                </c:pt>
                <c:pt idx="26">
                  <c:v>Greece</c:v>
                </c:pt>
                <c:pt idx="27">
                  <c:v>Australia</c:v>
                </c:pt>
                <c:pt idx="28">
                  <c:v>Germany</c:v>
                </c:pt>
                <c:pt idx="29">
                  <c:v>Italy</c:v>
                </c:pt>
                <c:pt idx="30">
                  <c:v>Spain</c:v>
                </c:pt>
                <c:pt idx="31">
                  <c:v>Korea</c:v>
                </c:pt>
                <c:pt idx="32">
                  <c:v>Czech Republic</c:v>
                </c:pt>
                <c:pt idx="33">
                  <c:v>Chile</c:v>
                </c:pt>
                <c:pt idx="34">
                  <c:v>Romania</c:v>
                </c:pt>
                <c:pt idx="35">
                  <c:v>Bulgaria</c:v>
                </c:pt>
                <c:pt idx="36">
                  <c:v>Slovak Republic</c:v>
                </c:pt>
                <c:pt idx="37">
                  <c:v>Luxembourg</c:v>
                </c:pt>
                <c:pt idx="38">
                  <c:v>Japan</c:v>
                </c:pt>
              </c:strCache>
            </c:strRef>
          </c:cat>
          <c:val>
            <c:numRef>
              <c:f>'Data Chart PF1.2.A '!$D$4:$D$42</c:f>
              <c:numCache>
                <c:formatCode>0.0</c:formatCode>
                <c:ptCount val="39"/>
                <c:pt idx="0">
                  <c:v>2.2858019523823159</c:v>
                </c:pt>
                <c:pt idx="1">
                  <c:v>1.61</c:v>
                </c:pt>
                <c:pt idx="2">
                  <c:v>1.3897809587843635</c:v>
                </c:pt>
                <c:pt idx="3">
                  <c:v>2.159748583271659</c:v>
                </c:pt>
                <c:pt idx="4">
                  <c:v>1.7318198423681468</c:v>
                </c:pt>
                <c:pt idx="5">
                  <c:v>1.8515876284070301</c:v>
                </c:pt>
                <c:pt idx="6">
                  <c:v>1.6413938867300415</c:v>
                </c:pt>
                <c:pt idx="7">
                  <c:v>1.3057172393376246</c:v>
                </c:pt>
                <c:pt idx="8">
                  <c:v>0.95000000000000062</c:v>
                </c:pt>
                <c:pt idx="9">
                  <c:v>1.4912934618203879</c:v>
                </c:pt>
                <c:pt idx="10">
                  <c:v>1.2261381407746808</c:v>
                </c:pt>
                <c:pt idx="11">
                  <c:v>1.441829187457254</c:v>
                </c:pt>
                <c:pt idx="12">
                  <c:v>1.1458518432901639</c:v>
                </c:pt>
                <c:pt idx="13">
                  <c:v>1.0297845211708043</c:v>
                </c:pt>
                <c:pt idx="14">
                  <c:v>1.2309181136120042</c:v>
                </c:pt>
                <c:pt idx="15">
                  <c:v>1.3188778230212248</c:v>
                </c:pt>
                <c:pt idx="16">
                  <c:v>0.89711676377109029</c:v>
                </c:pt>
                <c:pt idx="17">
                  <c:v>1.21</c:v>
                </c:pt>
                <c:pt idx="18">
                  <c:v>1.1607290683301084</c:v>
                </c:pt>
                <c:pt idx="19">
                  <c:v>0.9339640038513275</c:v>
                </c:pt>
                <c:pt idx="20">
                  <c:v>1.0523073322843486</c:v>
                </c:pt>
                <c:pt idx="21">
                  <c:v>1.0290556104189494</c:v>
                </c:pt>
                <c:pt idx="22">
                  <c:v>0.93</c:v>
                </c:pt>
                <c:pt idx="23">
                  <c:v>1.5652908443092195</c:v>
                </c:pt>
                <c:pt idx="24">
                  <c:v>0.91357284018433149</c:v>
                </c:pt>
                <c:pt idx="25">
                  <c:v>1.01</c:v>
                </c:pt>
                <c:pt idx="26">
                  <c:v>1.46328314499015</c:v>
                </c:pt>
                <c:pt idx="27">
                  <c:v>0.96010154431986461</c:v>
                </c:pt>
                <c:pt idx="28">
                  <c:v>1.1381721756290117</c:v>
                </c:pt>
                <c:pt idx="29">
                  <c:v>0.75790656776212251</c:v>
                </c:pt>
                <c:pt idx="30">
                  <c:v>0.99296654982216692</c:v>
                </c:pt>
                <c:pt idx="31">
                  <c:v>0.59864309605468935</c:v>
                </c:pt>
                <c:pt idx="32">
                  <c:v>1.071385335995882</c:v>
                </c:pt>
                <c:pt idx="33">
                  <c:v>0.60177298777746346</c:v>
                </c:pt>
                <c:pt idx="34">
                  <c:v>1.1200000000000001</c:v>
                </c:pt>
                <c:pt idx="35">
                  <c:v>0.76000000000000179</c:v>
                </c:pt>
                <c:pt idx="36">
                  <c:v>0.79</c:v>
                </c:pt>
                <c:pt idx="37">
                  <c:v>0</c:v>
                </c:pt>
                <c:pt idx="38">
                  <c:v>0.62547831278839983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5400064"/>
        <c:axId val="155401600"/>
      </c:barChart>
      <c:catAx>
        <c:axId val="1554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9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540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40160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/>
                  <a:t>% of GDP</a:t>
                </a:r>
              </a:p>
            </c:rich>
          </c:tx>
          <c:layout>
            <c:manualLayout>
              <c:xMode val="edge"/>
              <c:yMode val="edge"/>
              <c:x val="6.226655562285484E-3"/>
              <c:y val="3.3663307299569296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55400064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815692509590148"/>
          <c:y val="1.5841518795951779E-2"/>
          <c:w val="0.71108343428225318"/>
          <c:h val="4.356444288277351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6509316154987"/>
          <c:y val="5.1400554097404488E-2"/>
          <c:w val="0.83276822844000065"/>
          <c:h val="0.93440193672213068"/>
        </c:manualLayout>
      </c:layout>
      <c:bar3DChart>
        <c:barDir val="col"/>
        <c:grouping val="clustered"/>
        <c:varyColors val="0"/>
        <c:ser>
          <c:idx val="1"/>
          <c:order val="0"/>
          <c:spPr>
            <a:noFill/>
          </c:spPr>
          <c:invertIfNegative val="0"/>
          <c:val>
            <c:numRef>
              <c:f>'Scala equivalenza'!$H$52</c:f>
              <c:numCache>
                <c:formatCode>_-* #,##0_-;\-* #,##0_-;_-* "-"??_-;_-@_-</c:formatCode>
                <c:ptCount val="1"/>
                <c:pt idx="0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03040"/>
        <c:axId val="156517120"/>
        <c:axId val="0"/>
      </c:bar3DChart>
      <c:catAx>
        <c:axId val="156503040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one"/>
        <c:crossAx val="156517120"/>
        <c:crosses val="autoZero"/>
        <c:auto val="1"/>
        <c:lblAlgn val="ctr"/>
        <c:lblOffset val="100"/>
        <c:noMultiLvlLbl val="0"/>
      </c:catAx>
      <c:valAx>
        <c:axId val="15651712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endParaRPr lang="it-IT"/>
          </a:p>
        </c:txPr>
        <c:crossAx val="156503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equivalenza'!$B$69</c:f>
              <c:numCache>
                <c:formatCode>_-* #,##0_-;\-* #,##0_-;_-* "-"??_-;_-@_-</c:formatCode>
                <c:ptCount val="1"/>
                <c:pt idx="0">
                  <c:v>-5000</c:v>
                </c:pt>
              </c:numCache>
            </c:numRef>
          </c:val>
        </c:ser>
        <c:ser>
          <c:idx val="0"/>
          <c:order val="1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equivalenza'!$B$70</c:f>
              <c:numCache>
                <c:formatCode>_-* #,##0_-;\-* #,##0_-;_-* "-"??_-;_-@_-</c:formatCode>
                <c:ptCount val="1"/>
                <c:pt idx="0">
                  <c:v>-8350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equivalenza'!$B$71</c:f>
              <c:numCache>
                <c:formatCode>_-* #,##0_-;\-* #,##0_-;_-* "-"??_-;_-@_-</c:formatCode>
                <c:ptCount val="1"/>
                <c:pt idx="0">
                  <c:v>-10850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equivalenza'!$B$72</c:f>
              <c:numCache>
                <c:formatCode>_-* #,##0_-;\-* #,##0_-;_-* "-"??_-;_-@_-</c:formatCode>
                <c:ptCount val="1"/>
                <c:pt idx="0">
                  <c:v>-13950</c:v>
                </c:pt>
              </c:numCache>
            </c:numRef>
          </c:val>
        </c:ser>
        <c:ser>
          <c:idx val="4"/>
          <c:order val="4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equivalenza'!$B$73</c:f>
              <c:numCache>
                <c:formatCode>_-* #,##0_-;\-* #,##0_-;_-* "-"??_-;_-@_-</c:formatCode>
                <c:ptCount val="1"/>
                <c:pt idx="0">
                  <c:v>-17850</c:v>
                </c:pt>
              </c:numCache>
            </c:numRef>
          </c:val>
        </c:ser>
        <c:ser>
          <c:idx val="5"/>
          <c:order val="5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equivalenza'!$B$74</c:f>
              <c:numCache>
                <c:formatCode>_-* #,##0_-;\-* #,##0_-;_-* "-"??_-;_-@_-</c:formatCode>
                <c:ptCount val="1"/>
                <c:pt idx="0">
                  <c:v>-21750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59104"/>
        <c:axId val="156960640"/>
        <c:axId val="0"/>
      </c:bar3DChart>
      <c:catAx>
        <c:axId val="156959104"/>
        <c:scaling>
          <c:orientation val="minMax"/>
        </c:scaling>
        <c:delete val="1"/>
        <c:axPos val="b"/>
        <c:majorTickMark val="out"/>
        <c:minorTickMark val="none"/>
        <c:tickLblPos val="none"/>
        <c:crossAx val="156960640"/>
        <c:crosses val="autoZero"/>
        <c:auto val="1"/>
        <c:lblAlgn val="ctr"/>
        <c:lblOffset val="100"/>
        <c:noMultiLvlLbl val="0"/>
      </c:catAx>
      <c:valAx>
        <c:axId val="156960640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one"/>
        <c:crossAx val="156959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84450056950443E-2"/>
          <c:y val="0"/>
          <c:w val="0.28120692460612229"/>
          <c:h val="1"/>
        </c:manualLayout>
      </c:layout>
      <c:bar3DChart>
        <c:barDir val="col"/>
        <c:grouping val="percent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17969451931716091"/>
                  <c:y val="-4.6296720691275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equivalenza'!$B$29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.17969451931716091"/>
                  <c:y val="-9.2592202608016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equivalenza'!$B$30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0.17969451931716091"/>
                  <c:y val="-1.0742405011388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equivalenza'!$B$31</c:f>
              <c:numCache>
                <c:formatCode>0%</c:formatCode>
                <c:ptCount val="1"/>
                <c:pt idx="0">
                  <c:v>0.33000000000000318</c:v>
                </c:pt>
              </c:numCache>
            </c:numRef>
          </c:val>
        </c:ser>
        <c:ser>
          <c:idx val="3"/>
          <c:order val="3"/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7969451931716091"/>
                  <c:y val="1.860862330774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013504"/>
        <c:axId val="157015040"/>
        <c:axId val="0"/>
      </c:bar3DChart>
      <c:catAx>
        <c:axId val="15701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015040"/>
        <c:crosses val="autoZero"/>
        <c:auto val="1"/>
        <c:lblAlgn val="ctr"/>
        <c:lblOffset val="100"/>
        <c:noMultiLvlLbl val="0"/>
      </c:catAx>
      <c:valAx>
        <c:axId val="15701504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57013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6509316154892"/>
          <c:y val="5.1400554097404488E-2"/>
          <c:w val="0.45767927864291147"/>
          <c:h val="0.93440193672213068"/>
        </c:manualLayout>
      </c:layout>
      <c:bar3DChart>
        <c:barDir val="col"/>
        <c:grouping val="clustered"/>
        <c:varyColors val="0"/>
        <c:ser>
          <c:idx val="2"/>
          <c:order val="0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equivalenza'!$B$52</c:f>
              <c:numCache>
                <c:formatCode>_-* #,##0_-;\-* #,##0_-;_-* "-"??_-;_-@_-</c:formatCode>
                <c:ptCount val="1"/>
                <c:pt idx="0">
                  <c:v>5000</c:v>
                </c:pt>
              </c:numCache>
            </c:numRef>
          </c:val>
        </c:ser>
        <c:ser>
          <c:idx val="3"/>
          <c:order val="1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equivalenza'!$C$52</c:f>
              <c:numCache>
                <c:formatCode>_-* #,##0_-;\-* #,##0_-;_-* "-"??_-;_-@_-</c:formatCode>
                <c:ptCount val="1"/>
                <c:pt idx="0">
                  <c:v>8350</c:v>
                </c:pt>
              </c:numCache>
            </c:numRef>
          </c:val>
        </c:ser>
        <c:ser>
          <c:idx val="4"/>
          <c:order val="2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equivalenza'!$D$52</c:f>
              <c:numCache>
                <c:formatCode>_-* #,##0_-;\-* #,##0_-;_-* "-"??_-;_-@_-</c:formatCode>
                <c:ptCount val="1"/>
                <c:pt idx="0">
                  <c:v>10850</c:v>
                </c:pt>
              </c:numCache>
            </c:numRef>
          </c:val>
        </c:ser>
        <c:ser>
          <c:idx val="5"/>
          <c:order val="3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equivalenza'!$E$52</c:f>
              <c:numCache>
                <c:formatCode>_-* #,##0_-;\-* #,##0_-;_-* "-"??_-;_-@_-</c:formatCode>
                <c:ptCount val="1"/>
                <c:pt idx="0">
                  <c:v>13950</c:v>
                </c:pt>
              </c:numCache>
            </c:numRef>
          </c:val>
        </c:ser>
        <c:ser>
          <c:idx val="6"/>
          <c:order val="4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equivalenza'!$F$52</c:f>
              <c:numCache>
                <c:formatCode>_-* #,##0_-;\-* #,##0_-;_-* "-"??_-;_-@_-</c:formatCode>
                <c:ptCount val="1"/>
                <c:pt idx="0">
                  <c:v>17850</c:v>
                </c:pt>
              </c:numCache>
            </c:numRef>
          </c:val>
        </c:ser>
        <c:ser>
          <c:idx val="0"/>
          <c:order val="5"/>
          <c:spPr>
            <a:gradFill>
              <a:gsLst>
                <a:gs pos="0">
                  <a:srgbClr val="FFC000"/>
                </a:gs>
                <a:gs pos="50000">
                  <a:srgbClr val="FFFF00"/>
                </a:gs>
              </a:gsLst>
              <a:lin ang="5400000" scaled="0"/>
            </a:gradFill>
            <a:ln>
              <a:solidFill>
                <a:srgbClr val="00B0F0"/>
              </a:solidFill>
            </a:ln>
          </c:spPr>
          <c:invertIfNegative val="0"/>
          <c:val>
            <c:numRef>
              <c:f>'Scala equivalenza'!$G$52</c:f>
              <c:numCache>
                <c:formatCode>_-* #,##0_-;\-* #,##0_-;_-* "-"??_-;_-@_-</c:formatCode>
                <c:ptCount val="1"/>
                <c:pt idx="0">
                  <c:v>21750.000000000004</c:v>
                </c:pt>
              </c:numCache>
            </c:numRef>
          </c:val>
        </c:ser>
        <c:ser>
          <c:idx val="1"/>
          <c:order val="6"/>
          <c:invertIfNegative val="0"/>
          <c:val>
            <c:numRef>
              <c:f>'Scala equivalenza'!$H$52</c:f>
              <c:numCache>
                <c:formatCode>_-* #,##0_-;\-* #,##0_-;_-* "-"??_-;_-@_-</c:formatCode>
                <c:ptCount val="1"/>
                <c:pt idx="0">
                  <c:v>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190016"/>
        <c:axId val="157191552"/>
        <c:axId val="0"/>
      </c:bar3DChart>
      <c:catAx>
        <c:axId val="157190016"/>
        <c:scaling>
          <c:orientation val="minMax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one"/>
        <c:crossAx val="157191552"/>
        <c:crosses val="autoZero"/>
        <c:auto val="1"/>
        <c:lblAlgn val="ctr"/>
        <c:lblOffset val="100"/>
        <c:noMultiLvlLbl val="0"/>
      </c:catAx>
      <c:valAx>
        <c:axId val="15719155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endParaRPr lang="it-IT"/>
          </a:p>
        </c:txPr>
        <c:crossAx val="157190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84450056950443E-2"/>
          <c:y val="0"/>
          <c:w val="0.28120692460612229"/>
          <c:h val="1"/>
        </c:manualLayout>
      </c:layout>
      <c:bar3DChart>
        <c:barDir val="col"/>
        <c:grouping val="percent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17969451931716091"/>
                  <c:y val="-4.6296720691275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equivalenza'!$B$29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.17969451931716091"/>
                  <c:y val="-9.2592202608016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equivalenza'!$B$30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0.17969451931716091"/>
                  <c:y val="-1.07424050113882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equivalenza'!$B$31</c:f>
              <c:numCache>
                <c:formatCode>0%</c:formatCode>
                <c:ptCount val="1"/>
                <c:pt idx="0">
                  <c:v>0.33000000000000346</c:v>
                </c:pt>
              </c:numCache>
            </c:numRef>
          </c:val>
        </c:ser>
        <c:ser>
          <c:idx val="3"/>
          <c:order val="3"/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7969451931716091"/>
                  <c:y val="1.860862330774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'Scala equivalenza'!$A$28:$A$32</c:f>
              <c:numCache>
                <c:formatCode>General</c:formatCode>
                <c:ptCount val="5"/>
                <c:pt idx="0">
                  <c:v>0</c:v>
                </c:pt>
                <c:pt idx="1">
                  <c:v>15000</c:v>
                </c:pt>
                <c:pt idx="2">
                  <c:v>28000</c:v>
                </c:pt>
                <c:pt idx="3">
                  <c:v>55000</c:v>
                </c:pt>
                <c:pt idx="4">
                  <c:v>75000</c:v>
                </c:pt>
              </c:numCache>
            </c:numRef>
          </c:cat>
          <c:val>
            <c:numRef>
              <c:f>'Scala equivalenza'!$B$32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240320"/>
        <c:axId val="157246208"/>
        <c:axId val="0"/>
      </c:bar3DChart>
      <c:catAx>
        <c:axId val="15724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7246208"/>
        <c:crosses val="autoZero"/>
        <c:auto val="1"/>
        <c:lblAlgn val="ctr"/>
        <c:lblOffset val="100"/>
        <c:noMultiLvlLbl val="0"/>
      </c:catAx>
      <c:valAx>
        <c:axId val="15724620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157240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0.4188</cdr:x>
      <cdr:y>0.28571</cdr:y>
    </cdr:from>
    <cdr:to>
      <cdr:x>0.65576</cdr:x>
      <cdr:y>0.33312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8392" y="1440160"/>
          <a:ext cx="1996373" cy="2389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50" b="1" i="0" strike="noStrike" dirty="0">
              <a:solidFill>
                <a:srgbClr val="000000"/>
              </a:solidFill>
              <a:latin typeface="Arial"/>
              <a:cs typeface="Arial"/>
            </a:rPr>
            <a:t>OECD-33 average =2.2%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0.03726</cdr:x>
      <cdr:y>0.38446</cdr:y>
    </cdr:from>
    <cdr:to>
      <cdr:x>0.98132</cdr:x>
      <cdr:y>0.38806</cdr:y>
    </cdr:to>
    <cdr:sp macro="" textlink="">
      <cdr:nvSpPr>
        <cdr:cNvPr id="307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95278" y="1821400"/>
          <a:ext cx="7481487" cy="169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0.44523</cdr:x>
      <cdr:y>0.33235</cdr:y>
    </cdr:from>
    <cdr:to>
      <cdr:x>0.62207</cdr:x>
      <cdr:y>0.36387</cdr:y>
    </cdr:to>
    <cdr:sp macro="" textlink="">
      <cdr:nvSpPr>
        <cdr:cNvPr id="3074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8392" y="1728192"/>
          <a:ext cx="1401422" cy="1639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50" b="1" i="0" strike="noStrike" dirty="0">
              <a:solidFill>
                <a:srgbClr val="000000"/>
              </a:solidFill>
              <a:latin typeface="Arial"/>
              <a:cs typeface="Arial"/>
            </a:rPr>
            <a:t>OECD Average =4.6%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806600-35C2-466A-AA96-5E1BFA3A6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3F0D3-519D-4A43-8DAA-B78334E7E1B7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172F2-9097-4964-9FC1-92765B8D1E46}" type="slidenum">
              <a:rPr lang="it-IT" smtClean="0"/>
              <a:pPr>
                <a:defRPr/>
              </a:pPr>
              <a:t>10</a:t>
            </a:fld>
            <a:endParaRPr lang="it-IT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88585-F684-495A-8057-94FDBA65E935}" type="slidenum">
              <a:rPr lang="it-IT" smtClean="0"/>
              <a:pPr>
                <a:defRPr/>
              </a:pPr>
              <a:t>11</a:t>
            </a:fld>
            <a:endParaRPr 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6A296-4192-4DBF-9855-897E08B508BA}" type="slidenum">
              <a:rPr lang="it-IT" smtClean="0"/>
              <a:pPr>
                <a:defRPr/>
              </a:pPr>
              <a:t>12</a:t>
            </a:fld>
            <a:endParaRPr lang="it-IT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it-IT" b="1" smtClean="0">
                <a:solidFill>
                  <a:srgbClr val="FF0000"/>
                </a:solidFill>
              </a:rPr>
              <a:t>Gli svantaggi? Occorre cercarli col lanternino</a:t>
            </a:r>
          </a:p>
          <a:p>
            <a:pPr>
              <a:buFontTx/>
              <a:buChar char="-"/>
            </a:pPr>
            <a:r>
              <a:rPr lang="it-IT" b="1" smtClean="0">
                <a:solidFill>
                  <a:srgbClr val="0033CC"/>
                </a:solidFill>
              </a:rPr>
              <a:t>CLICK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554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C54F9EA-E2D5-4FAE-9192-6CD5B999E94D}" type="slidenum">
              <a:rPr lang="it-IT" sz="1200">
                <a:latin typeface="Calibri" pitchFamily="34" charset="0"/>
              </a:rPr>
              <a:pPr algn="r" eaLnBrk="1" hangingPunct="1"/>
              <a:t>13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656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4BD27F6-A33D-434D-9EB7-7C98F0D69DF0}" type="slidenum">
              <a:rPr lang="it-IT" sz="1200">
                <a:latin typeface="Calibri" pitchFamily="34" charset="0"/>
              </a:rPr>
              <a:pPr algn="r" eaLnBrk="1" hangingPunct="1"/>
              <a:t>14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6B984E-1CC0-468F-85B0-65C15AC98930}" type="slidenum">
              <a:rPr lang="it-IT" sz="1200">
                <a:latin typeface="Calibri" pitchFamily="34" charset="0"/>
              </a:rPr>
              <a:pPr algn="r" eaLnBrk="1" hangingPunct="1"/>
              <a:t>16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861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36AF97A-2478-4DAB-8662-4221ED86331F}" type="slidenum">
              <a:rPr lang="it-IT" sz="1200">
                <a:latin typeface="Calibri" pitchFamily="34" charset="0"/>
              </a:rPr>
              <a:pPr algn="r" eaLnBrk="1" hangingPunct="1"/>
              <a:t>17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96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D52C911-E57B-4EBE-A393-85748F2AEB27}" type="slidenum">
              <a:rPr lang="it-IT" sz="1200">
                <a:latin typeface="Calibri" pitchFamily="34" charset="0"/>
              </a:rPr>
              <a:pPr algn="r" eaLnBrk="1" hangingPunct="1"/>
              <a:t>18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6C73E-EB10-4B41-BD68-2514BB750974}" type="slidenum">
              <a:rPr lang="it-IT" smtClean="0"/>
              <a:pPr>
                <a:defRPr/>
              </a:pPr>
              <a:t>20</a:t>
            </a:fld>
            <a:endParaRPr lang="it-IT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it-IT" b="1" smtClean="0">
                <a:solidFill>
                  <a:srgbClr val="FF0000"/>
                </a:solidFill>
              </a:rPr>
              <a:t>Gli svantaggi? Occorre cercarli col lanternino</a:t>
            </a:r>
          </a:p>
          <a:p>
            <a:pPr>
              <a:buFontTx/>
              <a:buChar char="-"/>
            </a:pPr>
            <a:r>
              <a:rPr lang="it-IT" b="1" smtClean="0">
                <a:solidFill>
                  <a:srgbClr val="0033CC"/>
                </a:solidFill>
              </a:rPr>
              <a:t>CLICK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9FC3D-FAC5-4EDA-BDA3-DF639DC3E458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it-IT" b="1" smtClean="0">
                <a:solidFill>
                  <a:srgbClr val="FF0000"/>
                </a:solidFill>
              </a:rPr>
              <a:t>Gli svantaggi? Occorre cercarli col lanternino</a:t>
            </a:r>
          </a:p>
          <a:p>
            <a:pPr>
              <a:buFontTx/>
              <a:buChar char="-"/>
            </a:pPr>
            <a:r>
              <a:rPr lang="it-IT" b="1" smtClean="0">
                <a:solidFill>
                  <a:srgbClr val="0033CC"/>
                </a:solidFill>
              </a:rPr>
              <a:t>CLICK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4E75F-0AB0-4DF9-9557-0336633D4732}" type="slidenum">
              <a:rPr lang="it-IT" smtClean="0"/>
              <a:pPr>
                <a:defRPr/>
              </a:pPr>
              <a:t>2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15EA90-4EE4-4DCA-ADF5-883914ADA91F}" type="slidenum">
              <a:rPr lang="it-IT" sz="1200">
                <a:latin typeface="Calibri" pitchFamily="34" charset="0"/>
              </a:rPr>
              <a:pPr algn="r" eaLnBrk="1" hangingPunct="1"/>
              <a:t>22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813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5555E8A-7F68-47E3-B52F-A56931889EC4}" type="slidenum">
              <a:rPr lang="it-IT" sz="1200">
                <a:latin typeface="Calibri" pitchFamily="34" charset="0"/>
              </a:rPr>
              <a:pPr algn="r" eaLnBrk="1" hangingPunct="1"/>
              <a:t>23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15EA90-4EE4-4DCA-ADF5-883914ADA91F}" type="slidenum">
              <a:rPr lang="it-IT" sz="1200">
                <a:latin typeface="Calibri" pitchFamily="34" charset="0"/>
              </a:rPr>
              <a:pPr algn="r" eaLnBrk="1" hangingPunct="1"/>
              <a:t>24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15EA90-4EE4-4DCA-ADF5-883914ADA91F}" type="slidenum">
              <a:rPr lang="it-IT" sz="1200">
                <a:latin typeface="Calibri" pitchFamily="34" charset="0"/>
              </a:rPr>
              <a:pPr algn="r" eaLnBrk="1" hangingPunct="1"/>
              <a:t>25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15EA90-4EE4-4DCA-ADF5-883914ADA91F}" type="slidenum">
              <a:rPr lang="it-IT" sz="1200">
                <a:latin typeface="Calibri" pitchFamily="34" charset="0"/>
              </a:rPr>
              <a:pPr algn="r" eaLnBrk="1" hangingPunct="1"/>
              <a:t>26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515EA90-4EE4-4DCA-ADF5-883914ADA91F}" type="slidenum">
              <a:rPr lang="it-IT" sz="1200">
                <a:latin typeface="Calibri" pitchFamily="34" charset="0"/>
              </a:rPr>
              <a:pPr algn="r" eaLnBrk="1" hangingPunct="1"/>
              <a:t>27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AF113-EC80-4690-AFA4-3EA8093E28CD}" type="slidenum">
              <a:rPr lang="it-IT" smtClean="0"/>
              <a:pPr>
                <a:defRPr/>
              </a:pPr>
              <a:t>28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236D20-DBA9-4BE8-B719-FFFA1425C06F}" type="slidenum">
              <a:rPr lang="it-IT" smtClean="0"/>
              <a:pPr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632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040D85E-6337-4B43-A535-67C35C478FE6}" type="slidenum">
              <a:rPr lang="it-IT" sz="1200">
                <a:latin typeface="Calibri" pitchFamily="34" charset="0"/>
              </a:rPr>
              <a:pPr algn="r" eaLnBrk="1" hangingPunct="1"/>
              <a:t>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1BE91-083D-4F79-9683-DE29586A2857}" type="slidenum">
              <a:rPr lang="it-IT" smtClean="0"/>
              <a:pPr>
                <a:defRPr/>
              </a:pPr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6EDEF6-36DD-47D6-BAB5-3ACBAF0A9A29}" type="slidenum">
              <a:rPr lang="it-IT" smtClean="0"/>
              <a:pPr>
                <a:defRPr/>
              </a:pPr>
              <a:t>6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535A8-CBDF-4FBE-8BF6-7214D255DACE}" type="slidenum">
              <a:rPr lang="it-IT" smtClean="0"/>
              <a:pPr>
                <a:defRPr/>
              </a:pPr>
              <a:t>7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AFDCB-EF76-46B8-8404-600A97877161}" type="slidenum">
              <a:rPr lang="it-IT" smtClean="0"/>
              <a:pPr>
                <a:defRPr/>
              </a:pPr>
              <a:t>8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CD76F-DCF5-4F60-ACF2-5535BDB7DA3F}" type="slidenum">
              <a:rPr lang="it-IT" smtClean="0"/>
              <a:pPr>
                <a:defRPr/>
              </a:pPr>
              <a:t>9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0B918A-A9C4-4520-A4C8-2C77CF94E2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6DCBD-BD55-48BD-B916-ABACE7341EC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27B56-14C2-479B-A093-DB67D6EAFCA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C7DD-8CE7-4FF6-8173-4686B7C9B2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36526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6D7C-67E8-45FF-8629-A4EEA68AB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43989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1743C-D121-43F6-BFE9-46D4960B90A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22F571E8-2E99-4128-8FC2-95507595897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30DFA8FF-2FD6-4483-A49F-F16DDCEE24E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D55D54A-BD6E-4E4F-B613-4F12843C390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46151-51F2-40AC-893D-772315944F8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C338966-B68D-4E65-A2C5-91DC0B892F6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BB615D-9B4F-4FE0-8784-2D3FDB59717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D5CFC37-D5F8-44EF-97D3-CFF68219B58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87000">
              <a:schemeClr val="accent6">
                <a:lumMod val="5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3A96CE-CBB2-41EF-9FB6-EF939795145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Foglio_di_lavoro_di_Microsoft_Excel_97-20033.xls"/><Relationship Id="rId5" Type="http://schemas.openxmlformats.org/officeDocument/2006/relationships/image" Target="../media/image6.emf"/><Relationship Id="rId4" Type="http://schemas.openxmlformats.org/officeDocument/2006/relationships/oleObject" Target="../embeddings/Foglio_di_lavoro_di_Microsoft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fifamiglia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oleObject" Target="../embeddings/Foglio_di_lavoro_di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8FBC4-3961-4CE4-BA36-67B6BD88ADC0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1676400" y="5334000"/>
            <a:ext cx="57150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23850" y="5876925"/>
            <a:ext cx="43307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it-IT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Lignano, 16 Giugno 2012 </a:t>
            </a:r>
            <a:r>
              <a:rPr lang="it-IT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Roberto </a:t>
            </a:r>
            <a:r>
              <a:rPr lang="it-IT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Bolzonaro</a:t>
            </a:r>
          </a:p>
        </p:txBody>
      </p:sp>
      <p:sp>
        <p:nvSpPr>
          <p:cNvPr id="4104" name="Text Box 30"/>
          <p:cNvSpPr txBox="1">
            <a:spLocks noChangeArrowheads="1"/>
          </p:cNvSpPr>
          <p:nvPr/>
        </p:nvSpPr>
        <p:spPr bwMode="auto">
          <a:xfrm>
            <a:off x="755650" y="47625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588796" y="4293909"/>
            <a:ext cx="5438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4800" b="1" i="1" dirty="0">
                <a:solidFill>
                  <a:srgbClr val="FFFF00"/>
                </a:solidFill>
              </a:rPr>
              <a:t>Fattore Famiglia: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4108" name="Text Box 5"/>
          <p:cNvSpPr txBox="1">
            <a:spLocks noChangeArrowheads="1"/>
          </p:cNvSpPr>
          <p:nvPr/>
        </p:nvSpPr>
        <p:spPr bwMode="auto">
          <a:xfrm>
            <a:off x="273043" y="5005461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3600" b="1" i="1" dirty="0">
                <a:solidFill>
                  <a:srgbClr val="FF0000"/>
                </a:solidFill>
              </a:rPr>
              <a:t>….oltre il Quoziente Familiare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2" descr="D:\Doc &amp; dati\AFI NAZIONALE\CALENDARI\CALENDARIO 2010\FOTO Calendario 2010\M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527" y="-378024"/>
            <a:ext cx="5229473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4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8" y="980728"/>
            <a:ext cx="2514029" cy="25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985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it-IT" sz="48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Fiscalità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8072437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Deduzioni 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Detrazioni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Sistema misto detrazioni-deduzioni 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Quoziente Familiare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Splitting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Dote Fiscale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Fattore Famiglia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Accorpamento detrazioni assegni familiari  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Bonus una tantum…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Politiche familiari</a:t>
            </a:r>
            <a:endParaRPr lang="it-IT" sz="400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1042988" y="1196975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>
                <a:solidFill>
                  <a:srgbClr val="00FF00"/>
                </a:solidFill>
              </a:rPr>
              <a:t>Formule</a:t>
            </a:r>
          </a:p>
        </p:txBody>
      </p:sp>
      <p:pic>
        <p:nvPicPr>
          <p:cNvPr id="8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985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it-IT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Welfare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00063" y="2071688"/>
            <a:ext cx="807243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Assegni al nucleo familiare ANF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Dote fiscale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Assegno di maternità 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Bonus primo figlio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Bonus Famiglia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Bonus elettrico e gas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Accorpamento detrazioni assegni familiari  </a:t>
            </a:r>
          </a:p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   Bonus una tantum…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Politiche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familiari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000125" y="1428750"/>
            <a:ext cx="201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>
                <a:solidFill>
                  <a:srgbClr val="00FF00"/>
                </a:solidFill>
              </a:rPr>
              <a:t>Formule</a:t>
            </a:r>
          </a:p>
        </p:txBody>
      </p:sp>
      <p:pic>
        <p:nvPicPr>
          <p:cNvPr id="8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22255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207963"/>
            <a:ext cx="87423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sz="3800" b="1">
                <a:solidFill>
                  <a:srgbClr val="FFFF00"/>
                </a:solidFill>
                <a:latin typeface="Myriad Web Pro"/>
              </a:rPr>
              <a:t>Quoziente familiare</a:t>
            </a:r>
          </a:p>
          <a:p>
            <a:pPr algn="ctr"/>
            <a:r>
              <a:rPr lang="it-IT" sz="2000" b="1">
                <a:solidFill>
                  <a:srgbClr val="FF0000"/>
                </a:solidFill>
                <a:latin typeface="Myriad Web Pro"/>
              </a:rPr>
              <a:t>Applicato in Francia</a:t>
            </a:r>
          </a:p>
          <a:p>
            <a:pPr algn="ctr"/>
            <a:r>
              <a:rPr lang="it-IT" sz="3000" b="1">
                <a:solidFill>
                  <a:srgbClr val="FFFF00"/>
                </a:solidFill>
                <a:latin typeface="Myriad Web Pro"/>
              </a:rPr>
              <a:t>L’imposta è applicata sul reddito familiare</a:t>
            </a:r>
          </a:p>
          <a:p>
            <a:pPr algn="ctr"/>
            <a:endParaRPr lang="it-IT"/>
          </a:p>
          <a:p>
            <a:pPr algn="ctr"/>
            <a:endParaRPr lang="it-IT" sz="3000" b="1">
              <a:latin typeface="Myriad Web Pro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71500" y="600075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* Nel numero dei componenti,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 b="1">
                <a:solidFill>
                  <a:srgbClr val="FFFF00"/>
                </a:solidFill>
              </a:rPr>
              <a:t>il primo e secondo figlio contano 0,5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746125" y="2179638"/>
            <a:ext cx="30781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Reddito familiare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400">
                <a:solidFill>
                  <a:srgbClr val="FFFF00"/>
                </a:solidFill>
              </a:rPr>
              <a:t>N. dei componenti *</a:t>
            </a:r>
          </a:p>
          <a:p>
            <a:pPr eaLnBrk="1" hangingPunct="1">
              <a:spcBef>
                <a:spcPct val="50000"/>
              </a:spcBef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>
            <a:off x="1004888" y="2681288"/>
            <a:ext cx="2589212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3779838" y="2392363"/>
            <a:ext cx="3521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b="1">
                <a:solidFill>
                  <a:srgbClr val="FFFF66"/>
                </a:solidFill>
              </a:rPr>
              <a:t>= reddito unitario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773113" y="4156075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solidFill>
                  <a:srgbClr val="FFFF66"/>
                </a:solidFill>
              </a:rPr>
              <a:t>reddito unitario</a:t>
            </a:r>
          </a:p>
        </p:txBody>
      </p:sp>
      <p:sp>
        <p:nvSpPr>
          <p:cNvPr id="14346" name="AutoShape 16"/>
          <p:cNvSpPr>
            <a:spLocks/>
          </p:cNvSpPr>
          <p:nvPr/>
        </p:nvSpPr>
        <p:spPr bwMode="auto">
          <a:xfrm flipH="1">
            <a:off x="3490913" y="3462338"/>
            <a:ext cx="336550" cy="1843087"/>
          </a:xfrm>
          <a:prstGeom prst="rightBrace">
            <a:avLst>
              <a:gd name="adj1" fmla="val 45637"/>
              <a:gd name="adj2" fmla="val 5125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FFFF00"/>
              </a:solidFill>
            </a:endParaRP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4286250" y="307181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b="1">
                <a:solidFill>
                  <a:srgbClr val="FFFF66"/>
                </a:solidFill>
              </a:rPr>
              <a:t>Aliquote</a:t>
            </a:r>
          </a:p>
        </p:txBody>
      </p:sp>
      <p:graphicFrame>
        <p:nvGraphicFramePr>
          <p:cNvPr id="198730" name="Group 74"/>
          <p:cNvGraphicFramePr>
            <a:graphicFrameLocks noGrp="1"/>
          </p:cNvGraphicFramePr>
          <p:nvPr/>
        </p:nvGraphicFramePr>
        <p:xfrm>
          <a:off x="3857625" y="3571875"/>
          <a:ext cx="2271713" cy="1676400"/>
        </p:xfrm>
        <a:graphic>
          <a:graphicData uri="http://schemas.openxmlformats.org/drawingml/2006/table">
            <a:tbl>
              <a:tblPr/>
              <a:tblGrid>
                <a:gridCol w="2271713"/>
              </a:tblGrid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                          40%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66.679 €              30%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24.872 €              14%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6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11.198 €             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5.5%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5.614 €                0%</a:t>
                      </a: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4" name="Rectangle 75"/>
          <p:cNvSpPr>
            <a:spLocks noChangeArrowheads="1"/>
          </p:cNvSpPr>
          <p:nvPr/>
        </p:nvSpPr>
        <p:spPr bwMode="auto">
          <a:xfrm>
            <a:off x="6143625" y="4000500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66"/>
                </a:solidFill>
              </a:rPr>
              <a:t>= imposta unitaria</a:t>
            </a:r>
          </a:p>
        </p:txBody>
      </p:sp>
      <p:sp>
        <p:nvSpPr>
          <p:cNvPr id="14355" name="Rectangle 76"/>
          <p:cNvSpPr>
            <a:spLocks noChangeArrowheads="1"/>
          </p:cNvSpPr>
          <p:nvPr/>
        </p:nvSpPr>
        <p:spPr bwMode="auto">
          <a:xfrm>
            <a:off x="481013" y="5529263"/>
            <a:ext cx="778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FF00"/>
                </a:solidFill>
              </a:rPr>
              <a:t>imposta unitaria  x N. dei</a:t>
            </a:r>
            <a:r>
              <a:rPr lang="it-IT" sz="2400" b="1">
                <a:solidFill>
                  <a:srgbClr val="FFFF00"/>
                </a:solidFill>
              </a:rPr>
              <a:t> </a:t>
            </a:r>
            <a:r>
              <a:rPr lang="it-IT" sz="2400">
                <a:solidFill>
                  <a:srgbClr val="FFFF00"/>
                </a:solidFill>
              </a:rPr>
              <a:t>componenti</a:t>
            </a:r>
            <a:r>
              <a:rPr lang="it-IT" sz="2400" b="1">
                <a:solidFill>
                  <a:srgbClr val="FFFF00"/>
                </a:solidFill>
              </a:rPr>
              <a:t>* </a:t>
            </a:r>
            <a:r>
              <a:rPr lang="it-IT" sz="2400">
                <a:solidFill>
                  <a:srgbClr val="FFFF66"/>
                </a:solidFill>
              </a:rPr>
              <a:t>= Imposta totale</a:t>
            </a:r>
          </a:p>
        </p:txBody>
      </p:sp>
      <p:pic>
        <p:nvPicPr>
          <p:cNvPr id="15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40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8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3744912" y="5822298"/>
            <a:ext cx="1857375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>
                <a:solidFill>
                  <a:schemeClr val="bg1"/>
                </a:solidFill>
                <a:cs typeface="Arial" pitchFamily="34" charset="0"/>
              </a:rPr>
              <a:t>Quoziente Familiare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250" y="142875"/>
            <a:ext cx="7632700" cy="132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Sistemi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Fiscali</a:t>
            </a:r>
            <a:endParaRPr lang="en-US" sz="4000" b="1" dirty="0">
              <a:solidFill>
                <a:srgbClr val="0000FF"/>
              </a:solidFill>
              <a:latin typeface="Futura Lt BT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en-US" sz="4000" b="1" dirty="0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Quoziente</a:t>
            </a:r>
            <a:r>
              <a:rPr lang="en-US" sz="4000" b="1" dirty="0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Familiare</a:t>
            </a:r>
            <a:r>
              <a:rPr lang="en-US" sz="4000" b="1" dirty="0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/>
                <a:cs typeface="Times New Roman" pitchFamily="18" charset="0"/>
              </a:rPr>
              <a:t>Francese</a:t>
            </a:r>
            <a:endParaRPr lang="it-IT" sz="4000" dirty="0">
              <a:solidFill>
                <a:srgbClr val="0000FF"/>
              </a:solidFill>
              <a:latin typeface="Futura Lt BT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690125" y="3427175"/>
            <a:ext cx="1152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FF00"/>
                </a:solidFill>
              </a:rPr>
              <a:t>Reddito</a:t>
            </a:r>
          </a:p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FF00"/>
                </a:solidFill>
              </a:rPr>
              <a:t>Familiare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17270" y="4796056"/>
            <a:ext cx="1079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0000"/>
                </a:solidFill>
              </a:rPr>
              <a:t>Redditi unitari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94165"/>
              </p:ext>
            </p:extLst>
          </p:nvPr>
        </p:nvGraphicFramePr>
        <p:xfrm>
          <a:off x="2051720" y="1802748"/>
          <a:ext cx="477202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Grafico" r:id="rId4" imgW="4772143" imgH="4305363" progId="Excel.Sheet.8">
                  <p:embed/>
                </p:oleObj>
              </mc:Choice>
              <mc:Fallback>
                <p:oleObj name="Grafico" r:id="rId4" imgW="4772143" imgH="4305363" progId="Excel.Sheet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802748"/>
                        <a:ext cx="4772025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42630"/>
              </p:ext>
            </p:extLst>
          </p:nvPr>
        </p:nvGraphicFramePr>
        <p:xfrm>
          <a:off x="5004048" y="1850373"/>
          <a:ext cx="302418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Grafico" r:id="rId6" imgW="2914751" imgH="4762513" progId="Excel.Sheet.8">
                  <p:embed/>
                </p:oleObj>
              </mc:Choice>
              <mc:Fallback>
                <p:oleObj name="Grafico" r:id="rId6" imgW="2914751" imgH="4762513" progId="Excel.Sheet.8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850373"/>
                        <a:ext cx="3024189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397229" y="5142434"/>
            <a:ext cx="366484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65" name="Line 15"/>
          <p:cNvSpPr>
            <a:spLocks noChangeShapeType="1"/>
          </p:cNvSpPr>
          <p:nvPr/>
        </p:nvSpPr>
        <p:spPr bwMode="auto">
          <a:xfrm flipH="1">
            <a:off x="7354115" y="3809957"/>
            <a:ext cx="432595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CasellaDiTesto 9"/>
          <p:cNvSpPr txBox="1">
            <a:spLocks noChangeArrowheads="1"/>
          </p:cNvSpPr>
          <p:nvPr/>
        </p:nvSpPr>
        <p:spPr bwMode="auto">
          <a:xfrm>
            <a:off x="3203847" y="5142434"/>
            <a:ext cx="2398439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600" dirty="0" smtClean="0">
                <a:solidFill>
                  <a:schemeClr val="bg1"/>
                </a:solidFill>
              </a:rPr>
              <a:t>1      2     3     4     5    6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7019725" y="2348880"/>
            <a:ext cx="216022" cy="2962623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entesi graffa aperta 2"/>
          <p:cNvSpPr/>
          <p:nvPr/>
        </p:nvSpPr>
        <p:spPr>
          <a:xfrm>
            <a:off x="1907704" y="4796056"/>
            <a:ext cx="216024" cy="684516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1475656" y="1052736"/>
          <a:ext cx="650085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tangolo 15"/>
          <p:cNvSpPr/>
          <p:nvPr/>
        </p:nvSpPr>
        <p:spPr>
          <a:xfrm>
            <a:off x="3826962" y="6149915"/>
            <a:ext cx="1357312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BIF</a:t>
            </a:r>
          </a:p>
        </p:txBody>
      </p:sp>
      <p:graphicFrame>
        <p:nvGraphicFramePr>
          <p:cNvPr id="21" name="Grafico 20"/>
          <p:cNvGraphicFramePr/>
          <p:nvPr/>
        </p:nvGraphicFramePr>
        <p:xfrm flipV="1">
          <a:off x="2195736" y="1916832"/>
          <a:ext cx="278608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6" name="CasellaDiTesto 14"/>
          <p:cNvSpPr txBox="1">
            <a:spLocks noChangeArrowheads="1"/>
          </p:cNvSpPr>
          <p:nvPr/>
        </p:nvSpPr>
        <p:spPr bwMode="auto">
          <a:xfrm>
            <a:off x="2627313" y="2205038"/>
            <a:ext cx="187830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600" dirty="0" smtClean="0">
                <a:solidFill>
                  <a:schemeClr val="bg1"/>
                </a:solidFill>
              </a:rPr>
              <a:t>1    2   3   4   5    6</a:t>
            </a:r>
            <a:endParaRPr 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4267935948"/>
              </p:ext>
            </p:extLst>
          </p:nvPr>
        </p:nvGraphicFramePr>
        <p:xfrm>
          <a:off x="4065535" y="1345395"/>
          <a:ext cx="3605213" cy="525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55493" y="24595"/>
            <a:ext cx="7632700" cy="132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Sistemi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Fiscali</a:t>
            </a:r>
            <a:endParaRPr lang="en-US" sz="4000" b="1" dirty="0">
              <a:solidFill>
                <a:srgbClr val="0000FF"/>
              </a:solidFill>
              <a:latin typeface="Futura Lt BT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BIF - </a:t>
            </a:r>
            <a:r>
              <a:rPr lang="en-US" sz="32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Basic Income Family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2411413" y="42211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Deduzioni</a:t>
            </a:r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3132138" y="2636838"/>
            <a:ext cx="792162" cy="151288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1547813" y="1341438"/>
            <a:ext cx="1857375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Numero componenti</a:t>
            </a:r>
          </a:p>
        </p:txBody>
      </p:sp>
      <p:cxnSp>
        <p:nvCxnSpPr>
          <p:cNvPr id="20" name="Connettore 2 19"/>
          <p:cNvCxnSpPr/>
          <p:nvPr/>
        </p:nvCxnSpPr>
        <p:spPr>
          <a:xfrm rot="16200000" flipH="1">
            <a:off x="3221038" y="1754188"/>
            <a:ext cx="577850" cy="32385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598246" y="3860954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FF00"/>
                </a:solidFill>
              </a:rPr>
              <a:t>Reddito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986294" y="4030362"/>
            <a:ext cx="432595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Parentesi graffa chiusa 21"/>
          <p:cNvSpPr/>
          <p:nvPr/>
        </p:nvSpPr>
        <p:spPr>
          <a:xfrm>
            <a:off x="5652120" y="2173412"/>
            <a:ext cx="216022" cy="3744416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743D5-F6AC-4367-8D87-54CD68CF35C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650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Famiglia 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6389" name="CasellaDiTesto 12"/>
          <p:cNvSpPr txBox="1">
            <a:spLocks noChangeArrowheads="1"/>
          </p:cNvSpPr>
          <p:nvPr/>
        </p:nvSpPr>
        <p:spPr bwMode="auto">
          <a:xfrm>
            <a:off x="611188" y="2781300"/>
            <a:ext cx="7921625" cy="21240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4400" b="1">
                <a:solidFill>
                  <a:srgbClr val="FFFF00"/>
                </a:solidFill>
              </a:rPr>
              <a:t>Reddito minimo x  </a:t>
            </a:r>
            <a:r>
              <a:rPr lang="it-IT" sz="4400" b="1">
                <a:solidFill>
                  <a:srgbClr val="FF33CC"/>
                </a:solidFill>
              </a:rPr>
              <a:t>FF</a:t>
            </a:r>
            <a:r>
              <a:rPr lang="it-IT" sz="4400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it-IT" sz="4400">
                <a:solidFill>
                  <a:srgbClr val="FFFF00"/>
                </a:solidFill>
              </a:rPr>
              <a:t>=  </a:t>
            </a:r>
          </a:p>
          <a:p>
            <a:pPr algn="ctr" eaLnBrk="1" hangingPunct="1"/>
            <a:r>
              <a:rPr lang="it-IT" sz="4400">
                <a:solidFill>
                  <a:srgbClr val="FFC000"/>
                </a:solidFill>
              </a:rPr>
              <a:t>NO TAX AREA</a:t>
            </a:r>
          </a:p>
        </p:txBody>
      </p:sp>
      <p:pic>
        <p:nvPicPr>
          <p:cNvPr id="5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630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1547664" y="1628800"/>
          <a:ext cx="6500858" cy="480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2" name="CasellaDiTesto 9"/>
          <p:cNvSpPr txBox="1">
            <a:spLocks noChangeArrowheads="1"/>
          </p:cNvSpPr>
          <p:nvPr/>
        </p:nvSpPr>
        <p:spPr bwMode="auto">
          <a:xfrm>
            <a:off x="2714624" y="5857875"/>
            <a:ext cx="1857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600" dirty="0" smtClean="0">
                <a:solidFill>
                  <a:schemeClr val="bg1"/>
                </a:solidFill>
              </a:rPr>
              <a:t>1    2   3   4    5   6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316280" y="6319756"/>
            <a:ext cx="2389188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>
                <a:solidFill>
                  <a:schemeClr val="bg1"/>
                </a:solidFill>
              </a:rPr>
              <a:t>FATTORE FAMIGLIA NO TAX AREA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1916368839"/>
              </p:ext>
            </p:extLst>
          </p:nvPr>
        </p:nvGraphicFramePr>
        <p:xfrm>
          <a:off x="4208135" y="1275001"/>
          <a:ext cx="3677221" cy="57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72266" y="50249"/>
            <a:ext cx="7632700" cy="132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Sistemi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Fiscali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</a:p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484438" y="4043847"/>
            <a:ext cx="1871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FFFF00"/>
                </a:solidFill>
              </a:rPr>
              <a:t>NO </a:t>
            </a:r>
            <a:r>
              <a:rPr lang="it-IT" b="1" dirty="0">
                <a:solidFill>
                  <a:srgbClr val="FFFF00"/>
                </a:solidFill>
              </a:rPr>
              <a:t>TAX AREA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>
            <a:off x="3348038" y="4437063"/>
            <a:ext cx="863600" cy="122396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68313" y="6021388"/>
            <a:ext cx="1857375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Numero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componenti</a:t>
            </a: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2268538" y="6027738"/>
            <a:ext cx="1374775" cy="350837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10447" y="3955835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 smtClean="0">
                <a:solidFill>
                  <a:srgbClr val="FFFF00"/>
                </a:solidFill>
              </a:rPr>
              <a:t>Reddito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6660232" y="4140501"/>
            <a:ext cx="432595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Parentesi graffa chiusa 19"/>
          <p:cNvSpPr/>
          <p:nvPr/>
        </p:nvSpPr>
        <p:spPr>
          <a:xfrm>
            <a:off x="6175169" y="2272089"/>
            <a:ext cx="246582" cy="3736825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1500166" y="0"/>
          <a:ext cx="6500858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6" name="CasellaDiTesto 9"/>
          <p:cNvSpPr txBox="1">
            <a:spLocks noChangeArrowheads="1"/>
          </p:cNvSpPr>
          <p:nvPr/>
        </p:nvSpPr>
        <p:spPr bwMode="auto">
          <a:xfrm>
            <a:off x="2611088" y="5143500"/>
            <a:ext cx="1960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600" dirty="0" smtClean="0">
                <a:solidFill>
                  <a:schemeClr val="bg1"/>
                </a:solidFill>
              </a:rPr>
              <a:t>1     2   3   4    5   6</a:t>
            </a:r>
            <a:endParaRPr 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1503039851"/>
              </p:ext>
            </p:extLst>
          </p:nvPr>
        </p:nvGraphicFramePr>
        <p:xfrm>
          <a:off x="4181497" y="4235616"/>
          <a:ext cx="3605213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ttangolo 15"/>
          <p:cNvSpPr/>
          <p:nvPr/>
        </p:nvSpPr>
        <p:spPr>
          <a:xfrm>
            <a:off x="4860032" y="6108602"/>
            <a:ext cx="1857375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NO TAX AREA e INCAPIENZA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250" y="142875"/>
            <a:ext cx="7632700" cy="132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Sistemi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Fiscali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</a:p>
          <a:p>
            <a:pPr algn="ctr" defTabSz="762000" eaLnBrk="0" hangingPunct="0">
              <a:defRPr/>
            </a:pP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FF e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incapienza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6633872" y="4785829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dirty="0">
                <a:solidFill>
                  <a:srgbClr val="FFFF00"/>
                </a:solidFill>
              </a:rPr>
              <a:t>Reddito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1331913" y="4652963"/>
            <a:ext cx="2808287" cy="36036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195203" y="4366994"/>
            <a:ext cx="143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 dirty="0" smtClean="0">
                <a:solidFill>
                  <a:srgbClr val="FFFF00"/>
                </a:solidFill>
              </a:rPr>
              <a:t>NO </a:t>
            </a:r>
            <a:r>
              <a:rPr lang="it-IT" b="1" dirty="0">
                <a:solidFill>
                  <a:srgbClr val="FFFF00"/>
                </a:solidFill>
              </a:rPr>
              <a:t>TAX AREA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258888" y="5805488"/>
            <a:ext cx="1857375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</a:rPr>
              <a:t>Numero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componenti</a:t>
            </a:r>
          </a:p>
        </p:txBody>
      </p:sp>
      <p:cxnSp>
        <p:nvCxnSpPr>
          <p:cNvPr id="20" name="Connettore 2 19"/>
          <p:cNvCxnSpPr>
            <a:stCxn id="18" idx="3"/>
          </p:cNvCxnSpPr>
          <p:nvPr/>
        </p:nvCxnSpPr>
        <p:spPr>
          <a:xfrm flipV="1">
            <a:off x="3116263" y="5373688"/>
            <a:ext cx="735012" cy="71755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chiusa 14"/>
          <p:cNvSpPr/>
          <p:nvPr/>
        </p:nvSpPr>
        <p:spPr>
          <a:xfrm>
            <a:off x="6012160" y="4509120"/>
            <a:ext cx="338894" cy="92013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57250" y="142875"/>
            <a:ext cx="7632700" cy="7048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Scale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di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equivalenza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graphicFrame>
        <p:nvGraphicFramePr>
          <p:cNvPr id="21" name="Grafico 20"/>
          <p:cNvGraphicFramePr/>
          <p:nvPr/>
        </p:nvGraphicFramePr>
        <p:xfrm>
          <a:off x="539552" y="1196752"/>
          <a:ext cx="799288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3715-9580-4404-84E0-4B6ED6B8B7E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24613"/>
              </p:ext>
            </p:extLst>
          </p:nvPr>
        </p:nvGraphicFramePr>
        <p:xfrm>
          <a:off x="775676" y="908720"/>
          <a:ext cx="8064500" cy="5800930"/>
        </p:xfrm>
        <a:graphic>
          <a:graphicData uri="http://schemas.openxmlformats.org/drawingml/2006/table">
            <a:tbl>
              <a:tblPr/>
              <a:tblGrid>
                <a:gridCol w="2154777"/>
                <a:gridCol w="1238582"/>
                <a:gridCol w="724684"/>
                <a:gridCol w="1057739"/>
                <a:gridCol w="2888718"/>
              </a:tblGrid>
              <a:tr h="83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N. comp.</a:t>
                      </a:r>
                      <a:r>
                        <a:rPr lang="it-IT" sz="2000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Scala FF</a:t>
                      </a:r>
                      <a:r>
                        <a:rPr lang="it-IT" sz="2000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TAX AREA</a:t>
                      </a:r>
                      <a:r>
                        <a:rPr lang="it-IT" sz="2000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BASE = 7000 €</a:t>
                      </a:r>
                      <a:r>
                        <a:rPr lang="it-IT" sz="2000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FF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NO TAX AREA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2,20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2,80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2,80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19.600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3,60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4,40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5,20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6,00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Monogenitorialità 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Invalidità 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8.400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Vedovanza 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altro 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TOTALI 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>
                        <a:latin typeface="Calibri"/>
                        <a:ea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4,6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66240" algn="l"/>
                        </a:tabLst>
                      </a:pPr>
                      <a:r>
                        <a:rPr lang="it-IT" sz="2000" b="1" dirty="0">
                          <a:solidFill>
                            <a:srgbClr val="FF9933"/>
                          </a:solidFill>
                          <a:latin typeface="Calibri"/>
                          <a:ea typeface="Calibri"/>
                          <a:cs typeface="Times New Roman"/>
                        </a:rPr>
                        <a:t>32.200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14" marR="34014" marT="4374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5676" y="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calcoli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pic>
        <p:nvPicPr>
          <p:cNvPr id="6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 eaLnBrk="0" hangingPunct="0"/>
            <a:r>
              <a:rPr lang="it-IT" sz="1400">
                <a:latin typeface="Times New Roman" pitchFamily="18" charset="0"/>
              </a:rPr>
              <a:t>1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132087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Quanto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investe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l’Italia</a:t>
            </a:r>
            <a:r>
              <a:rPr lang="en-US" sz="4000" b="1" dirty="0" smtClean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</a:p>
          <a:p>
            <a:pPr algn="ctr" defTabSz="762000" eaLnBrk="0" hangingPunct="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per la </a:t>
            </a:r>
            <a:r>
              <a:rPr lang="en-US" sz="4000" b="1" dirty="0" err="1" smtClean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endParaRPr lang="it-IT" sz="4000" dirty="0">
              <a:solidFill>
                <a:srgbClr val="0000FF"/>
              </a:solidFill>
              <a:latin typeface="Futura Lt BT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4079922241"/>
              </p:ext>
            </p:extLst>
          </p:nvPr>
        </p:nvGraphicFramePr>
        <p:xfrm>
          <a:off x="1043608" y="1581224"/>
          <a:ext cx="6912768" cy="46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27088" y="333375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calcoli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539750" y="1628775"/>
          <a:ext cx="7993063" cy="4037099"/>
        </p:xfrm>
        <a:graphic>
          <a:graphicData uri="http://schemas.openxmlformats.org/drawingml/2006/table">
            <a:tbl>
              <a:tblPr/>
              <a:tblGrid>
                <a:gridCol w="1755039"/>
                <a:gridCol w="1316280"/>
                <a:gridCol w="1335357"/>
                <a:gridCol w="1163668"/>
                <a:gridCol w="1182745"/>
                <a:gridCol w="1239974"/>
              </a:tblGrid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Base = 7000 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b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Reddito 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1 figlio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2 figli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3 figli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4 figli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5 figli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20.000 ora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2.308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1.630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923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- 1.200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- 1.200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20.000 FF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1.242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108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- 1.404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- 3.224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- 5.352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Differenza  IRPEF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FF-ora  a 20.000 €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- 1.066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- 1.522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- 2.327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- 2.024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- 4.152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40.000 ora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9.865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9.310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8.696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6.271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5.419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 40.000 FF 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7.962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6.828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5.316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3.496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1.368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Differenza  IRPEF  FF-ora   a 40.000 €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- 1.903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- 2.482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- 3.380</a:t>
                      </a:r>
                      <a:endParaRPr lang="it-IT" sz="1800" b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- 2.775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- 4.051</a:t>
                      </a:r>
                      <a:endParaRPr lang="it-IT" sz="18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25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827088" y="333375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calcoli</a:t>
            </a:r>
            <a:endParaRPr lang="it-IT" sz="4000" dirty="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2253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7771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2"/>
          <p:cNvSpPr txBox="1"/>
          <p:nvPr/>
        </p:nvSpPr>
        <p:spPr>
          <a:xfrm>
            <a:off x="3286125" y="2143125"/>
            <a:ext cx="3500438" cy="9286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Detrazioni dal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Con  FF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 di 20.000 € 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Grafico 10"/>
          <p:cNvGraphicFramePr/>
          <p:nvPr/>
        </p:nvGraphicFramePr>
        <p:xfrm>
          <a:off x="539553" y="332656"/>
          <a:ext cx="813690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sellaDiTesto 2"/>
          <p:cNvSpPr txBox="1"/>
          <p:nvPr/>
        </p:nvSpPr>
        <p:spPr>
          <a:xfrm>
            <a:off x="3348038" y="908050"/>
            <a:ext cx="3500437" cy="9286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Detrazioni dal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Figli a carico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Anni  1987 – 2011 con FF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 di 20.000 € 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sellaDiTesto 10"/>
          <p:cNvSpPr txBox="1">
            <a:spLocks noChangeArrowheads="1"/>
          </p:cNvSpPr>
          <p:nvPr/>
        </p:nvSpPr>
        <p:spPr bwMode="auto">
          <a:xfrm>
            <a:off x="971550" y="1844675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3200" b="1">
                <a:solidFill>
                  <a:srgbClr val="FFFF00"/>
                </a:solidFill>
              </a:rPr>
              <a:t>Il Fattore Famiglia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132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Il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Fattore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famiglia</a:t>
            </a:r>
            <a:endParaRPr lang="en-US" sz="4000" b="1" dirty="0">
              <a:solidFill>
                <a:srgbClr val="0000FF"/>
              </a:solidFill>
              <a:latin typeface="Futura Lt BT" charset="0"/>
              <a:cs typeface="Times New Roman" pitchFamily="18" charset="0"/>
            </a:endParaRPr>
          </a:p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quanto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costa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quanto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ritorna</a:t>
            </a:r>
            <a:endParaRPr lang="it-IT" sz="4000" dirty="0">
              <a:solidFill>
                <a:srgbClr val="0000FF"/>
              </a:solidFill>
              <a:latin typeface="Futura Lt BT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787900" y="1989138"/>
            <a:ext cx="1079500" cy="36036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486" name="CasellaDiTesto 13"/>
          <p:cNvSpPr txBox="1">
            <a:spLocks noChangeArrowheads="1"/>
          </p:cNvSpPr>
          <p:nvPr/>
        </p:nvSpPr>
        <p:spPr bwMode="auto">
          <a:xfrm>
            <a:off x="6084888" y="1844675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3600" b="1">
                <a:solidFill>
                  <a:srgbClr val="FF0000"/>
                </a:solidFill>
              </a:rPr>
              <a:t>15 Miliardi</a:t>
            </a:r>
          </a:p>
        </p:txBody>
      </p:sp>
      <p:sp>
        <p:nvSpPr>
          <p:cNvPr id="20487" name="CasellaDiTesto 14"/>
          <p:cNvSpPr txBox="1">
            <a:spLocks noChangeArrowheads="1"/>
          </p:cNvSpPr>
          <p:nvPr/>
        </p:nvSpPr>
        <p:spPr bwMode="auto">
          <a:xfrm>
            <a:off x="2771775" y="2924175"/>
            <a:ext cx="3313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FF00"/>
                </a:solidFill>
              </a:rPr>
              <a:t>+ 2,5  Miliardi IVA</a:t>
            </a:r>
          </a:p>
        </p:txBody>
      </p:sp>
      <p:sp>
        <p:nvSpPr>
          <p:cNvPr id="20488" name="CasellaDiTesto 15"/>
          <p:cNvSpPr txBox="1">
            <a:spLocks noChangeArrowheads="1"/>
          </p:cNvSpPr>
          <p:nvPr/>
        </p:nvSpPr>
        <p:spPr bwMode="auto">
          <a:xfrm>
            <a:off x="2771775" y="3573463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FF00"/>
                </a:solidFill>
              </a:rPr>
              <a:t>+ 2,5  Miliardi IRPEF</a:t>
            </a:r>
          </a:p>
        </p:txBody>
      </p:sp>
      <p:sp>
        <p:nvSpPr>
          <p:cNvPr id="20489" name="CasellaDiTesto 16"/>
          <p:cNvSpPr txBox="1">
            <a:spLocks noChangeArrowheads="1"/>
          </p:cNvSpPr>
          <p:nvPr/>
        </p:nvSpPr>
        <p:spPr bwMode="auto">
          <a:xfrm>
            <a:off x="2555875" y="4221163"/>
            <a:ext cx="4608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b="1">
                <a:solidFill>
                  <a:srgbClr val="00FF00"/>
                </a:solidFill>
              </a:rPr>
              <a:t>+ 200 mila posti di lavoro</a:t>
            </a:r>
          </a:p>
        </p:txBody>
      </p:sp>
      <p:sp>
        <p:nvSpPr>
          <p:cNvPr id="20490" name="CasellaDiTesto 17"/>
          <p:cNvSpPr txBox="1">
            <a:spLocks noChangeArrowheads="1"/>
          </p:cNvSpPr>
          <p:nvPr/>
        </p:nvSpPr>
        <p:spPr bwMode="auto">
          <a:xfrm>
            <a:off x="1331913" y="4797425"/>
            <a:ext cx="6769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b="1">
                <a:solidFill>
                  <a:srgbClr val="00FF00"/>
                </a:solidFill>
              </a:rPr>
              <a:t>1 milione di famiglie salgono sopra </a:t>
            </a:r>
          </a:p>
          <a:p>
            <a:pPr algn="ctr" eaLnBrk="1" hangingPunct="1"/>
            <a:r>
              <a:rPr lang="it-IT" sz="2800" b="1">
                <a:solidFill>
                  <a:srgbClr val="00FF00"/>
                </a:solidFill>
              </a:rPr>
              <a:t> la soglia di povertà</a:t>
            </a:r>
          </a:p>
        </p:txBody>
      </p:sp>
      <p:pic>
        <p:nvPicPr>
          <p:cNvPr id="14" name="Picture 25" descr="Logo Fo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643578"/>
            <a:ext cx="1055940" cy="79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32407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6904" cy="551406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880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5250" y="1874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34" y="129857"/>
            <a:ext cx="6732473" cy="659828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9477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42428"/>
              </p:ext>
            </p:extLst>
          </p:nvPr>
        </p:nvGraphicFramePr>
        <p:xfrm>
          <a:off x="1199959" y="1124744"/>
          <a:ext cx="7056784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253"/>
                <a:gridCol w="1586203"/>
                <a:gridCol w="892446"/>
                <a:gridCol w="128235"/>
                <a:gridCol w="581252"/>
                <a:gridCol w="228493"/>
                <a:gridCol w="586962"/>
                <a:gridCol w="769921"/>
                <a:gridCol w="654019"/>
              </a:tblGrid>
              <a:tr h="333037"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               Aliquote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3037"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Situazione attuale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Extra </a:t>
                      </a:r>
                      <a:r>
                        <a:rPr lang="it-IT" sz="1800" dirty="0">
                          <a:effectLst/>
                        </a:rPr>
                        <a:t>gettito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27%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38%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41%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Caso 1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1.140.409.000 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Caso 2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1.909.806.705 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39%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Caso 3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2.679.204.410 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40%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45%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Caso 4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3.740.735.510 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40%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48%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3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Caso 5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        4.448.422.910 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=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40%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43%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50%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0752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97278"/>
              </p:ext>
            </p:extLst>
          </p:nvPr>
        </p:nvGraphicFramePr>
        <p:xfrm>
          <a:off x="1043608" y="692696"/>
          <a:ext cx="7344817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7211"/>
                <a:gridCol w="1861970"/>
                <a:gridCol w="229314"/>
                <a:gridCol w="229314"/>
                <a:gridCol w="1697008"/>
              </a:tblGrid>
              <a:tr h="620985">
                <a:tc>
                  <a:txBody>
                    <a:bodyPr/>
                    <a:lstStyle/>
                    <a:p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Minor gettito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5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Interventi singoli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endParaRPr lang="it-IT"/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36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Piena applicazione FF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-16.000.000.000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Base moltiplicativa 6.500 €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-12.000.000.000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20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No Incapienza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-1.000.000.000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1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Incapienza solo al 20%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05385">
                <a:tc>
                  <a:txBody>
                    <a:bodyPr/>
                    <a:lstStyle/>
                    <a:p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gridSpan="3">
                  <a:txBody>
                    <a:bodyPr/>
                    <a:lstStyle/>
                    <a:p>
                      <a:endParaRPr lang="it-IT"/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145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Ipotesi di gradualità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1453">
                <a:tc gridSpan="2">
                  <a:txBody>
                    <a:bodyPr/>
                    <a:lstStyle/>
                    <a:p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29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Base moltiplicativa 7.000 €</a:t>
                      </a:r>
                      <a:br>
                        <a:rPr lang="it-IT" sz="1600">
                          <a:effectLst/>
                        </a:rPr>
                      </a:br>
                      <a:r>
                        <a:rPr lang="it-IT" sz="1600">
                          <a:effectLst/>
                        </a:rPr>
                        <a:t>Incapienza riconosciuta solo al 20%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-2.000.000.000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29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Base moltiplicativa 7.000 €</a:t>
                      </a:r>
                      <a:br>
                        <a:rPr lang="it-IT" sz="1600" dirty="0">
                          <a:effectLst/>
                        </a:rPr>
                      </a:br>
                      <a:r>
                        <a:rPr lang="it-IT" sz="1600" dirty="0">
                          <a:effectLst/>
                        </a:rPr>
                        <a:t>Incapienza riconosciuta solo al 40%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-4.000.000.000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29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Base moltiplicativa 7.000 €</a:t>
                      </a:r>
                      <a:br>
                        <a:rPr lang="it-IT" sz="1600">
                          <a:effectLst/>
                        </a:rPr>
                      </a:br>
                      <a:r>
                        <a:rPr lang="it-IT" sz="1600">
                          <a:effectLst/>
                        </a:rPr>
                        <a:t>Incapienza riconosciuta solo al 60%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-6.000.000.000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70" marR="1627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5250" y="1874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23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72F49-C769-4A5C-A088-78C9C24E8863}" type="slidenum">
              <a:rPr lang="it-IT" smtClean="0"/>
              <a:pPr>
                <a:defRPr/>
              </a:pPr>
              <a:t>28</a:t>
            </a:fld>
            <a:endParaRPr lang="it-IT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512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 eaLnBrk="0" hangingPunct="0"/>
            <a:r>
              <a:rPr lang="it-IT" sz="1400">
                <a:latin typeface="Times New Roman" pitchFamily="18" charset="0"/>
              </a:rPr>
              <a:t>1</a:t>
            </a:r>
          </a:p>
        </p:txBody>
      </p:sp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400506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94988" y="4725144"/>
            <a:ext cx="500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Afi</a:t>
            </a:r>
            <a:r>
              <a:rPr lang="it-IT" sz="2400" b="1" dirty="0" smtClean="0">
                <a:solidFill>
                  <a:srgbClr val="FFFF00"/>
                </a:solidFill>
              </a:rPr>
              <a:t> – Associazione delle Famiglie</a:t>
            </a:r>
          </a:p>
          <a:p>
            <a:pPr algn="ctr"/>
            <a:r>
              <a:rPr lang="it-IT" sz="2400" b="1" dirty="0" err="1" smtClean="0">
                <a:solidFill>
                  <a:srgbClr val="FFFF00"/>
                </a:solidFill>
              </a:rPr>
              <a:t>Conferedazione</a:t>
            </a:r>
            <a:r>
              <a:rPr lang="it-IT" sz="2400" b="1" dirty="0" smtClean="0">
                <a:solidFill>
                  <a:srgbClr val="FFFF00"/>
                </a:solidFill>
              </a:rPr>
              <a:t> Italiana</a:t>
            </a:r>
          </a:p>
          <a:p>
            <a:pPr algn="ctr"/>
            <a:r>
              <a:rPr lang="it-IT" sz="2400" dirty="0" smtClean="0">
                <a:hlinkClick r:id="rId4"/>
              </a:rPr>
              <a:t>www.afifamiglia.it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0" hangingPunct="0"/>
            <a:endParaRPr lang="it-IT" sz="2400"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9159148"/>
              </p:ext>
            </p:extLst>
          </p:nvPr>
        </p:nvGraphicFramePr>
        <p:xfrm>
          <a:off x="1115616" y="1412776"/>
          <a:ext cx="6419056" cy="486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4" imgW="7955970" imgH="6029467" progId="Excel.Sheet.8">
                  <p:embed/>
                </p:oleObj>
              </mc:Choice>
              <mc:Fallback>
                <p:oleObj r:id="rId4" imgW="7955970" imgH="6029467" progId="Excel.Sheet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12776"/>
                        <a:ext cx="6419056" cy="4864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900113" y="188913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Detrazioni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fiscali</a:t>
            </a:r>
            <a:r>
              <a:rPr lang="en-US" sz="4000" b="1" dirty="0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… in </a:t>
            </a:r>
            <a:r>
              <a:rPr lang="en-US" sz="4000" b="1" dirty="0" err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Europa</a:t>
            </a:r>
            <a:endParaRPr lang="it-IT" sz="4000" dirty="0">
              <a:solidFill>
                <a:srgbClr val="0000FF"/>
              </a:solidFill>
              <a:latin typeface="Futura Lt BT" charset="0"/>
            </a:endParaRPr>
          </a:p>
        </p:txBody>
      </p:sp>
      <p:pic>
        <p:nvPicPr>
          <p:cNvPr id="6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/>
        </p:nvGraphicFramePr>
        <p:xfrm>
          <a:off x="251520" y="332656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2"/>
          <p:cNvSpPr txBox="1"/>
          <p:nvPr/>
        </p:nvSpPr>
        <p:spPr>
          <a:xfrm>
            <a:off x="2916238" y="908050"/>
            <a:ext cx="3500437" cy="9286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Detrazioni dal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Figli a carico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Anni  1987 - 2011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Reddito di 20.000 € 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395536" y="1412776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reccia in giù 3"/>
          <p:cNvSpPr/>
          <p:nvPr/>
        </p:nvSpPr>
        <p:spPr>
          <a:xfrm rot="1056075">
            <a:off x="6161088" y="2511425"/>
            <a:ext cx="358775" cy="1512888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23850" y="188913"/>
            <a:ext cx="8569325" cy="1320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Benefici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per le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famiglie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in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tasse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servizi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e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sostegno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economico</a:t>
            </a:r>
            <a:endParaRPr lang="it-IT" sz="4000" dirty="0">
              <a:solidFill>
                <a:srgbClr val="0000FF"/>
              </a:solidFill>
              <a:latin typeface="Futura Lt BT" charset="0"/>
            </a:endParaRPr>
          </a:p>
        </p:txBody>
      </p:sp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31883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323850" y="188913"/>
            <a:ext cx="8712200" cy="704850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Spesa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pubblica</a:t>
            </a:r>
            <a:r>
              <a:rPr lang="en-US" sz="4000" dirty="0" smtClean="0">
                <a:solidFill>
                  <a:srgbClr val="0000FF"/>
                </a:solidFill>
                <a:latin typeface="Futura Lt BT" charset="0"/>
              </a:rPr>
              <a:t> per </a:t>
            </a:r>
            <a:r>
              <a:rPr lang="en-US" sz="4000" dirty="0" err="1" smtClean="0">
                <a:solidFill>
                  <a:srgbClr val="0000FF"/>
                </a:solidFill>
                <a:latin typeface="Futura Lt BT" charset="0"/>
              </a:rPr>
              <a:t>l’istruzione</a:t>
            </a:r>
            <a:endParaRPr lang="it-IT" sz="4000" dirty="0">
              <a:solidFill>
                <a:srgbClr val="0000FF"/>
              </a:solidFill>
              <a:latin typeface="Futura Lt BT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539552" y="1196752"/>
          <a:ext cx="7924800" cy="519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ccia in giù 4"/>
          <p:cNvSpPr/>
          <p:nvPr/>
        </p:nvSpPr>
        <p:spPr>
          <a:xfrm rot="1056075">
            <a:off x="6592888" y="1935163"/>
            <a:ext cx="358775" cy="1512887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 eaLnBrk="0" hangingPunct="0"/>
            <a:r>
              <a:rPr lang="it-IT" sz="1400">
                <a:latin typeface="Times New Roman" pitchFamily="18" charset="0"/>
              </a:rPr>
              <a:t>1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985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it-IT" sz="48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Fiscalità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Politiche familiari</a:t>
            </a:r>
            <a:endParaRPr lang="it-IT" sz="400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547813" y="1989138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600" b="1">
                <a:solidFill>
                  <a:srgbClr val="00FF00"/>
                </a:solidFill>
              </a:rPr>
              <a:t>Il costo del figlio è tassabile?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395288" y="2781300"/>
            <a:ext cx="85693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>
                <a:solidFill>
                  <a:srgbClr val="EFF426"/>
                </a:solidFill>
              </a:rPr>
              <a:t>Art. 30</a:t>
            </a:r>
          </a:p>
          <a:p>
            <a:pPr eaLnBrk="1" hangingPunct="1"/>
            <a:r>
              <a:rPr lang="it-IT" sz="2800">
                <a:solidFill>
                  <a:srgbClr val="EFF426"/>
                </a:solidFill>
              </a:rPr>
              <a:t>È dovere e diritto dei genitori mantenere, istruire ed educare i figli, anche se nati fuori del matrimonio.</a:t>
            </a:r>
            <a:endParaRPr lang="it-IT" sz="4800" b="1">
              <a:solidFill>
                <a:srgbClr val="EFF426"/>
              </a:solidFill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395288" y="4149725"/>
            <a:ext cx="82089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>
                <a:solidFill>
                  <a:srgbClr val="EFF426"/>
                </a:solidFill>
              </a:rPr>
              <a:t>Art. 31.</a:t>
            </a:r>
          </a:p>
          <a:p>
            <a:pPr eaLnBrk="1" hangingPunct="1"/>
            <a:r>
              <a:rPr lang="it-IT" sz="2800">
                <a:solidFill>
                  <a:srgbClr val="EFF426"/>
                </a:solidFill>
              </a:rPr>
              <a:t>La Repubblica agevola con misure economiche e altre provvidenze la formazione della famiglia e l’adempimento dei compiti relativi, con particolare riguardo alle famiglie numerose. </a:t>
            </a:r>
          </a:p>
        </p:txBody>
      </p:sp>
      <p:pic>
        <p:nvPicPr>
          <p:cNvPr id="10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0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30" grpId="0"/>
      <p:bldP spid="184334" grpId="0"/>
      <p:bldP spid="1843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 eaLnBrk="0" hangingPunct="0"/>
            <a:r>
              <a:rPr lang="it-IT" sz="1400">
                <a:latin typeface="Times New Roman" pitchFamily="18" charset="0"/>
              </a:rPr>
              <a:t>1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985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it-IT" sz="4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Fiscalità</a:t>
            </a: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Politiche familiari</a:t>
            </a:r>
            <a:endParaRPr lang="it-IT" sz="400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547813" y="1989138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600" b="1">
                <a:solidFill>
                  <a:srgbClr val="00FF00"/>
                </a:solidFill>
              </a:rPr>
              <a:t>Il costo del figlio è tassabile?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357188" y="2571750"/>
            <a:ext cx="856932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>
                <a:solidFill>
                  <a:srgbClr val="FF6600"/>
                </a:solidFill>
              </a:rPr>
              <a:t>Art. 53</a:t>
            </a:r>
          </a:p>
          <a:p>
            <a:pPr eaLnBrk="1" hangingPunct="1"/>
            <a:r>
              <a:rPr lang="it-IT" sz="2800" b="1" i="1">
                <a:solidFill>
                  <a:srgbClr val="FFFF00"/>
                </a:solidFill>
              </a:rPr>
              <a:t>“Tutti sono tenuti a concorrere  alle spese pubbliche  in ragione della loro</a:t>
            </a:r>
          </a:p>
          <a:p>
            <a:pPr eaLnBrk="1" hangingPunct="1"/>
            <a:r>
              <a:rPr lang="it-IT" sz="2800" b="1" i="1">
                <a:solidFill>
                  <a:srgbClr val="FFFF00"/>
                </a:solidFill>
              </a:rPr>
              <a:t> </a:t>
            </a:r>
          </a:p>
          <a:p>
            <a:pPr algn="ctr" eaLnBrk="1" hangingPunct="1"/>
            <a:r>
              <a:rPr lang="it-IT" sz="4000" b="1" i="1">
                <a:solidFill>
                  <a:srgbClr val="FF6600"/>
                </a:solidFill>
              </a:rPr>
              <a:t>capacità contributiva.</a:t>
            </a:r>
            <a:r>
              <a:rPr lang="it-IT" sz="2800" b="1" i="1">
                <a:solidFill>
                  <a:srgbClr val="FF6600"/>
                </a:solidFill>
              </a:rPr>
              <a:t> </a:t>
            </a:r>
          </a:p>
          <a:p>
            <a:pPr eaLnBrk="1" hangingPunct="1"/>
            <a:endParaRPr lang="it-IT" sz="2800" b="1" i="1">
              <a:solidFill>
                <a:srgbClr val="FFFF00"/>
              </a:solidFill>
            </a:endParaRPr>
          </a:p>
          <a:p>
            <a:pPr eaLnBrk="1" hangingPunct="1"/>
            <a:r>
              <a:rPr lang="it-IT" sz="2800" b="1" i="1">
                <a:solidFill>
                  <a:srgbClr val="FFFF00"/>
                </a:solidFill>
              </a:rPr>
              <a:t>Il sistema tributario è informato a criteri di progressività”</a:t>
            </a:r>
            <a:r>
              <a:rPr lang="it-IT" sz="280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it-IT" sz="4800" b="1">
              <a:solidFill>
                <a:srgbClr val="EFF426"/>
              </a:solidFill>
            </a:endParaRPr>
          </a:p>
        </p:txBody>
      </p:sp>
      <p:pic>
        <p:nvPicPr>
          <p:cNvPr id="9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0839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30" grpId="0"/>
      <p:bldP spid="1843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604000" y="6276975"/>
            <a:ext cx="1828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 eaLnBrk="0" hangingPunct="0"/>
            <a:r>
              <a:rPr lang="it-IT" sz="1400">
                <a:latin typeface="Times New Roman" pitchFamily="18" charset="0"/>
              </a:rPr>
              <a:t>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09800" y="1219200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187450" y="1268413"/>
            <a:ext cx="6985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defRPr/>
            </a:pPr>
            <a:r>
              <a:rPr lang="it-IT" sz="48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Fiscalità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339975" y="2708275"/>
            <a:ext cx="4679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it-IT" sz="2800">
                <a:solidFill>
                  <a:srgbClr val="EFF426"/>
                </a:solidFill>
                <a:latin typeface="Arial Rounded MT Bold" pitchFamily="34" charset="0"/>
              </a:rPr>
              <a:t>Ma quanto costa un figlio?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827088" y="260350"/>
            <a:ext cx="76327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Futura Lt BT" charset="0"/>
                <a:cs typeface="Times New Roman" pitchFamily="18" charset="0"/>
              </a:rPr>
              <a:t>Politiche familiari</a:t>
            </a:r>
            <a:endParaRPr lang="it-IT" sz="4000">
              <a:solidFill>
                <a:srgbClr val="0000FF"/>
              </a:solidFill>
              <a:latin typeface="Futura Lt BT" charset="0"/>
              <a:cs typeface="+mn-cs"/>
            </a:endParaRPr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 rot="7296450">
            <a:off x="2582863" y="3475038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1763713" y="1989138"/>
            <a:ext cx="597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3200" b="1">
                <a:solidFill>
                  <a:srgbClr val="00FF00"/>
                </a:solidFill>
              </a:rPr>
              <a:t>Il costo del figlio è tassabile?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827088" y="4221163"/>
            <a:ext cx="27717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b="1" i="1">
                <a:solidFill>
                  <a:srgbClr val="00FF00"/>
                </a:solidFill>
              </a:rPr>
              <a:t>Mantenimento</a:t>
            </a:r>
          </a:p>
          <a:p>
            <a:pPr eaLnBrk="1" hangingPunct="1"/>
            <a:r>
              <a:rPr lang="it-IT" b="1">
                <a:solidFill>
                  <a:srgbClr val="00FF00"/>
                </a:solidFill>
              </a:rPr>
              <a:t>scala di equivalenza</a:t>
            </a:r>
            <a:endParaRPr lang="it-IT" sz="2400">
              <a:solidFill>
                <a:srgbClr val="00FF00"/>
              </a:solidFill>
            </a:endParaRP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3851275" y="4076700"/>
            <a:ext cx="482441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2800" b="1" i="1">
                <a:solidFill>
                  <a:srgbClr val="00FF00"/>
                </a:solidFill>
              </a:rPr>
              <a:t>Accrescimento</a:t>
            </a:r>
            <a:endParaRPr lang="it-IT" sz="2800" b="1">
              <a:solidFill>
                <a:srgbClr val="00FF00"/>
              </a:solidFill>
            </a:endParaRPr>
          </a:p>
          <a:p>
            <a:pPr eaLnBrk="1" hangingPunct="1"/>
            <a:endParaRPr lang="it-IT" sz="600" b="1">
              <a:solidFill>
                <a:srgbClr val="00FF00"/>
              </a:solidFill>
            </a:endParaRPr>
          </a:p>
          <a:p>
            <a:pPr eaLnBrk="1" hangingPunct="1"/>
            <a:r>
              <a:rPr lang="it-IT" b="1">
                <a:solidFill>
                  <a:srgbClr val="00FF00"/>
                </a:solidFill>
              </a:rPr>
              <a:t>comprende:</a:t>
            </a:r>
          </a:p>
          <a:p>
            <a:pPr eaLnBrk="1" hangingPunct="1"/>
            <a:r>
              <a:rPr lang="it-IT" b="1">
                <a:solidFill>
                  <a:srgbClr val="00FF00"/>
                </a:solidFill>
              </a:rPr>
              <a:t>costo di mantenimento, </a:t>
            </a:r>
          </a:p>
          <a:p>
            <a:pPr eaLnBrk="1" hangingPunct="1"/>
            <a:r>
              <a:rPr lang="it-IT" b="1">
                <a:solidFill>
                  <a:srgbClr val="00FF00"/>
                </a:solidFill>
              </a:rPr>
              <a:t>tempo che i genitori dedicano alla cura dei figli </a:t>
            </a:r>
          </a:p>
          <a:p>
            <a:pPr eaLnBrk="1" hangingPunct="1"/>
            <a:r>
              <a:rPr lang="it-IT" b="1">
                <a:solidFill>
                  <a:srgbClr val="00FF00"/>
                </a:solidFill>
              </a:rPr>
              <a:t>propensione dei genitori ad investire sulla qualità dei figli. </a:t>
            </a:r>
            <a:endParaRPr lang="it-IT">
              <a:solidFill>
                <a:srgbClr val="00FF00"/>
              </a:solidFill>
            </a:endParaRPr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 rot="4627913">
            <a:off x="5030788" y="3475038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3" name="Picture 2" descr="C:\Afi\Loghi e immagini\Afi t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8" y="56063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/>
      <p:bldP spid="183302" grpId="0"/>
      <p:bldP spid="6153" grpId="0" animBg="1"/>
      <p:bldP spid="6155" grpId="0"/>
      <p:bldP spid="6156" grpId="0"/>
      <p:bldP spid="61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2405</TotalTime>
  <Words>902</Words>
  <Application>Microsoft Office PowerPoint</Application>
  <PresentationFormat>Presentazione su schermo (4:3)</PresentationFormat>
  <Paragraphs>356</Paragraphs>
  <Slides>28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Verve</vt:lpstr>
      <vt:lpstr>Foglio di lavoro di Microsoft Excel 97-2003</vt:lpstr>
      <vt:lpstr>Grafico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pippo</dc:creator>
  <cp:lastModifiedBy>Roberto Bolzonaro</cp:lastModifiedBy>
  <cp:revision>216</cp:revision>
  <dcterms:created xsi:type="dcterms:W3CDTF">2004-10-17T19:36:17Z</dcterms:created>
  <dcterms:modified xsi:type="dcterms:W3CDTF">2012-06-16T07:37:21Z</dcterms:modified>
</cp:coreProperties>
</file>