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22"/>
  </p:notesMasterIdLst>
  <p:sldIdLst>
    <p:sldId id="282" r:id="rId2"/>
    <p:sldId id="453" r:id="rId3"/>
    <p:sldId id="436" r:id="rId4"/>
    <p:sldId id="457" r:id="rId5"/>
    <p:sldId id="458" r:id="rId6"/>
    <p:sldId id="459" r:id="rId7"/>
    <p:sldId id="460" r:id="rId8"/>
    <p:sldId id="461" r:id="rId9"/>
    <p:sldId id="462" r:id="rId10"/>
    <p:sldId id="464" r:id="rId11"/>
    <p:sldId id="465" r:id="rId12"/>
    <p:sldId id="466" r:id="rId13"/>
    <p:sldId id="438" r:id="rId14"/>
    <p:sldId id="439" r:id="rId15"/>
    <p:sldId id="440" r:id="rId16"/>
    <p:sldId id="470" r:id="rId17"/>
    <p:sldId id="467" r:id="rId18"/>
    <p:sldId id="469" r:id="rId19"/>
    <p:sldId id="468" r:id="rId20"/>
    <p:sldId id="398" r:id="rId2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333FF"/>
    <a:srgbClr val="FF33CC"/>
    <a:srgbClr val="FF0000"/>
    <a:srgbClr val="FF3300"/>
    <a:srgbClr val="00CC00"/>
    <a:srgbClr val="3333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4775" autoAdjust="0"/>
  </p:normalViewPr>
  <p:slideViewPr>
    <p:cSldViewPr>
      <p:cViewPr>
        <p:scale>
          <a:sx n="80" d="100"/>
          <a:sy n="80" d="100"/>
        </p:scale>
        <p:origin x="-1038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9806600-35C2-466A-AA96-5E1BFA3A62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855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43F0D3-519D-4A43-8DAA-B78334E7E1B7}" type="slidenum">
              <a:rPr lang="it-IT" smtClean="0"/>
              <a:pPr>
                <a:defRPr/>
              </a:pPr>
              <a:t>1</a:t>
            </a:fld>
            <a:endParaRPr lang="it-IT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E9D269-6E33-4282-9994-7BB264ECBC98}" type="slidenum">
              <a:rPr lang="it-IT" smtClean="0"/>
              <a:pPr>
                <a:defRPr/>
              </a:pPr>
              <a:t>11</a:t>
            </a:fld>
            <a:endParaRPr lang="it-IT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8FC1D0-8E6D-41A0-A023-E2314071C39C}" type="slidenum">
              <a:rPr lang="it-IT" smtClean="0"/>
              <a:pPr>
                <a:defRPr/>
              </a:pPr>
              <a:t>12</a:t>
            </a:fld>
            <a:endParaRPr lang="it-IT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808317-179F-4F74-9C92-A41C2502E91E}" type="slidenum">
              <a:rPr lang="it-IT" smtClean="0"/>
              <a:pPr>
                <a:defRPr/>
              </a:pPr>
              <a:t>13</a:t>
            </a:fld>
            <a:endParaRPr lang="it-IT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841B48-079F-4B2E-AF3C-CCF3EC5A5297}" type="slidenum">
              <a:rPr lang="it-IT" smtClean="0"/>
              <a:pPr>
                <a:defRPr/>
              </a:pPr>
              <a:t>14</a:t>
            </a:fld>
            <a:endParaRPr lang="it-IT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C27650-2A1A-4547-83DC-BCF83F004D50}" type="slidenum">
              <a:rPr lang="it-IT" smtClean="0"/>
              <a:pPr>
                <a:defRPr/>
              </a:pPr>
              <a:t>15</a:t>
            </a:fld>
            <a:endParaRPr lang="it-IT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B50986-E1B7-43F1-B3D9-FC1E1F9B1A3B}" type="slidenum">
              <a:rPr lang="it-IT" smtClean="0"/>
              <a:pPr>
                <a:defRPr/>
              </a:pPr>
              <a:t>16</a:t>
            </a:fld>
            <a:endParaRPr lang="it-IT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96260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6D4AA792-F30A-4EEA-9D9D-36F9B7AE4974}" type="slidenum">
              <a:rPr lang="it-IT" sz="1200">
                <a:latin typeface="Calibri" pitchFamily="34" charset="0"/>
              </a:rPr>
              <a:pPr algn="r" eaLnBrk="1" hangingPunct="1"/>
              <a:t>18</a:t>
            </a:fld>
            <a:endParaRPr lang="it-IT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97284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D00ACD90-9EBD-403D-A699-A8137321FD0D}" type="slidenum">
              <a:rPr lang="it-IT" sz="1200">
                <a:latin typeface="Calibri" pitchFamily="34" charset="0"/>
              </a:rPr>
              <a:pPr algn="r" eaLnBrk="1" hangingPunct="1"/>
              <a:t>19</a:t>
            </a:fld>
            <a:endParaRPr lang="it-IT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2048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AF113-EC80-4690-AFA4-3EA8093E28CD}" type="slidenum">
              <a:rPr lang="it-IT" smtClean="0"/>
              <a:pPr>
                <a:defRPr/>
              </a:pPr>
              <a:t>20</a:t>
            </a:fld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80900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2E418CBB-6D25-4C95-B843-513CE82E66FF}" type="slidenum">
              <a:rPr lang="it-IT" sz="1200">
                <a:latin typeface="Calibri" pitchFamily="34" charset="0"/>
              </a:rPr>
              <a:pPr algn="r" eaLnBrk="1" hangingPunct="1"/>
              <a:t>3</a:t>
            </a:fld>
            <a:endParaRPr lang="it-IT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A185F7-D8DF-4C07-91D9-FC018E9EF3C5}" type="slidenum">
              <a:rPr lang="it-IT" smtClean="0"/>
              <a:pPr>
                <a:defRPr/>
              </a:pPr>
              <a:t>4</a:t>
            </a:fld>
            <a:endParaRPr lang="it-IT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84996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8F95BC35-623A-4E4A-A4D3-9CC2C7C1EA4A}" type="slidenum">
              <a:rPr lang="it-IT" sz="1200">
                <a:latin typeface="Calibri" pitchFamily="34" charset="0"/>
              </a:rPr>
              <a:pPr algn="r" eaLnBrk="1" hangingPunct="1"/>
              <a:t>5</a:t>
            </a:fld>
            <a:endParaRPr lang="it-IT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86020" name="Segnaposto numero diapositiva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1F805327-1A80-4A04-AF7D-CDB1B4A1D00B}" type="slidenum">
              <a:rPr lang="it-IT" sz="1200">
                <a:latin typeface="Calibri" pitchFamily="34" charset="0"/>
              </a:rPr>
              <a:pPr algn="r" eaLnBrk="1" hangingPunct="1"/>
              <a:t>6</a:t>
            </a:fld>
            <a:endParaRPr lang="it-IT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921072-986F-494A-BB4E-0D61B96A4D5C}" type="slidenum">
              <a:rPr lang="it-IT" smtClean="0"/>
              <a:pPr>
                <a:defRPr/>
              </a:pPr>
              <a:t>7</a:t>
            </a:fld>
            <a:endParaRPr lang="it-IT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92369-6395-4016-9F1D-E2CC3519D51C}" type="slidenum">
              <a:rPr lang="it-IT" smtClean="0"/>
              <a:pPr>
                <a:defRPr/>
              </a:pPr>
              <a:t>8</a:t>
            </a:fld>
            <a:endParaRPr lang="it-IT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7ECB8F-8A2F-4EB5-B2DB-FDC077CDD1A9}" type="slidenum">
              <a:rPr lang="it-IT" smtClean="0"/>
              <a:pPr>
                <a:defRPr/>
              </a:pPr>
              <a:t>9</a:t>
            </a:fld>
            <a:endParaRPr lang="it-IT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B1EE10-8869-4996-A855-A2793B977A6A}" type="slidenum">
              <a:rPr lang="it-IT" smtClean="0"/>
              <a:pPr>
                <a:defRPr/>
              </a:pPr>
              <a:t>10</a:t>
            </a:fld>
            <a:endParaRPr lang="it-IT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olo isosce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60B918A-A9C4-4520-A4C8-2C77CF94E2A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E6DCBD-BD55-48BD-B916-ABACE7341EC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27B56-14C2-479B-A093-DB67D6EAFCA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9C7DD-8CE7-4FF6-8173-4686B7C9B20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6365261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46D7C-67E8-45FF-8629-A4EEA68AB6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4439892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F1743C-D121-43F6-BFE9-46D4960B90A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olo rettango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olo isosce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22F571E8-2E99-4128-8FC2-95507595897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30DFA8FF-2FD6-4483-A49F-F16DDCEE24E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D55D54A-BD6E-4E4F-B613-4F12843C390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146151-51F2-40AC-893D-772315944F8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DC338966-B68D-4E65-A2C5-91DC0B892F6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1BB615D-9B4F-4FE0-8784-2D3FDB59717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9D5CFC37-D5F8-44EF-97D3-CFF68219B58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87000">
              <a:schemeClr val="accent6">
                <a:lumMod val="5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43A96CE-CBB2-41EF-9FB6-EF939795145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</p:sldLayoutIdLst>
  <p:transition>
    <p:dissolve/>
  </p:transition>
  <p:timing>
    <p:tnLst>
      <p:par>
        <p:cTn id="1" dur="indefinite" restart="never" nodeType="tmRoot"/>
      </p:par>
    </p:tnLst>
  </p:timing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afifamiglia.i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8FBC4-3961-4CE4-BA36-67B6BD88ADC0}" type="slidenum">
              <a:rPr lang="it-IT" smtClean="0"/>
              <a:pPr>
                <a:defRPr/>
              </a:pPr>
              <a:t>1</a:t>
            </a:fld>
            <a:endParaRPr lang="it-IT" smtClean="0"/>
          </a:p>
        </p:txBody>
      </p:sp>
      <p:sp>
        <p:nvSpPr>
          <p:cNvPr id="4102" name="AutoShape 7"/>
          <p:cNvSpPr>
            <a:spLocks noChangeArrowheads="1"/>
          </p:cNvSpPr>
          <p:nvPr/>
        </p:nvSpPr>
        <p:spPr bwMode="auto">
          <a:xfrm>
            <a:off x="1676400" y="5334000"/>
            <a:ext cx="5715000" cy="6096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323850" y="5876925"/>
            <a:ext cx="4330700" cy="95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it-IT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Lignano, </a:t>
            </a:r>
            <a:r>
              <a:rPr lang="it-IT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1</a:t>
            </a:r>
            <a:r>
              <a:rPr lang="it-IT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6 </a:t>
            </a:r>
            <a:r>
              <a:rPr lang="it-IT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Giugno </a:t>
            </a:r>
            <a:r>
              <a:rPr lang="it-IT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2012 </a:t>
            </a:r>
            <a:r>
              <a:rPr lang="it-IT" sz="28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Roberto </a:t>
            </a:r>
            <a:r>
              <a:rPr lang="it-IT" sz="2800" b="1" i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Bolzonaro</a:t>
            </a:r>
          </a:p>
        </p:txBody>
      </p:sp>
      <p:sp>
        <p:nvSpPr>
          <p:cNvPr id="4104" name="Text Box 30"/>
          <p:cNvSpPr txBox="1">
            <a:spLocks noChangeArrowheads="1"/>
          </p:cNvSpPr>
          <p:nvPr/>
        </p:nvSpPr>
        <p:spPr bwMode="auto">
          <a:xfrm>
            <a:off x="755650" y="47625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it-IT"/>
          </a:p>
        </p:txBody>
      </p:sp>
      <p:sp>
        <p:nvSpPr>
          <p:cNvPr id="4105" name="Text Box 5"/>
          <p:cNvSpPr txBox="1">
            <a:spLocks noChangeArrowheads="1"/>
          </p:cNvSpPr>
          <p:nvPr/>
        </p:nvSpPr>
        <p:spPr bwMode="auto">
          <a:xfrm>
            <a:off x="0" y="4509120"/>
            <a:ext cx="5438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4800" b="1" i="1" dirty="0" smtClean="0">
                <a:solidFill>
                  <a:srgbClr val="FFFF00"/>
                </a:solidFill>
              </a:rPr>
              <a:t>ISEE e Tariffe </a:t>
            </a:r>
            <a:endParaRPr lang="it-IT" sz="3600" b="1" dirty="0">
              <a:solidFill>
                <a:srgbClr val="FFFF00"/>
              </a:solidFill>
            </a:endParaRPr>
          </a:p>
        </p:txBody>
      </p:sp>
      <p:pic>
        <p:nvPicPr>
          <p:cNvPr id="12" name="Picture 12" descr="D:\Doc &amp; dati\AFI NAZIONALE\CALENDARI\CALENDARIO 2010\FOTO Calendario 2010\Maggi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4527" y="-378024"/>
            <a:ext cx="5229473" cy="48691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9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0388"/>
            <a:ext cx="2676604" cy="267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Nidi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d’infanzia</a:t>
            </a:r>
            <a:endParaRPr lang="it-IT" sz="4000" dirty="0">
              <a:solidFill>
                <a:srgbClr val="0000FF"/>
              </a:solidFill>
              <a:latin typeface="Futura Lt BT" charset="0"/>
            </a:endParaRPr>
          </a:p>
        </p:txBody>
      </p:sp>
      <p:sp>
        <p:nvSpPr>
          <p:cNvPr id="41989" name="Rectangle 7"/>
          <p:cNvSpPr>
            <a:spLocks noChangeArrowheads="1"/>
          </p:cNvSpPr>
          <p:nvPr/>
        </p:nvSpPr>
        <p:spPr bwMode="auto">
          <a:xfrm>
            <a:off x="179388" y="1196975"/>
            <a:ext cx="9217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marL="180975" indent="-180975" algn="ctr">
              <a:spcBef>
                <a:spcPct val="40000"/>
              </a:spcBef>
              <a:buFont typeface="Wingdings 3" pitchFamily="18" charset="2"/>
              <a:buNone/>
            </a:pPr>
            <a:r>
              <a:rPr lang="it-IT" i="1">
                <a:solidFill>
                  <a:schemeClr val="folHlink"/>
                </a:solidFill>
              </a:rPr>
              <a:t>Esempio 1</a:t>
            </a:r>
            <a:r>
              <a:rPr lang="it-IT" i="1"/>
              <a:t>: </a:t>
            </a:r>
            <a:r>
              <a:rPr lang="it-IT" i="1">
                <a:solidFill>
                  <a:srgbClr val="FFFF00"/>
                </a:solidFill>
              </a:rPr>
              <a:t>famiglia base composta da  genitori  e 1 figli a carico.                                    Confronto fra Tariffa Norma e Tariffa Parma </a:t>
            </a:r>
            <a:endParaRPr lang="it-IT" altLang="zh-TW" i="1" u="sng">
              <a:solidFill>
                <a:srgbClr val="FFFF00"/>
              </a:solidFill>
              <a:ea typeface="PMingLiU" pitchFamily="18" charset="-120"/>
            </a:endParaRPr>
          </a:p>
        </p:txBody>
      </p:sp>
      <p:pic>
        <p:nvPicPr>
          <p:cNvPr id="41990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844675"/>
            <a:ext cx="8786813" cy="442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Nidi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d’infanzia</a:t>
            </a:r>
            <a:endParaRPr lang="it-IT" sz="4000" dirty="0">
              <a:solidFill>
                <a:srgbClr val="0000FF"/>
              </a:solidFill>
              <a:latin typeface="Futura Lt BT" charset="0"/>
            </a:endParaRPr>
          </a:p>
        </p:txBody>
      </p:sp>
      <p:sp>
        <p:nvSpPr>
          <p:cNvPr id="43014" name="Rectangle 7"/>
          <p:cNvSpPr>
            <a:spLocks noChangeArrowheads="1"/>
          </p:cNvSpPr>
          <p:nvPr/>
        </p:nvSpPr>
        <p:spPr bwMode="auto">
          <a:xfrm>
            <a:off x="179388" y="1196975"/>
            <a:ext cx="92170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marL="180975" indent="-180975" algn="ctr">
              <a:spcBef>
                <a:spcPct val="40000"/>
              </a:spcBef>
              <a:buFont typeface="Wingdings 3" pitchFamily="18" charset="2"/>
              <a:buNone/>
            </a:pPr>
            <a:r>
              <a:rPr lang="it-IT" i="1">
                <a:solidFill>
                  <a:schemeClr val="folHlink"/>
                </a:solidFill>
              </a:rPr>
              <a:t>Esempio 2</a:t>
            </a:r>
            <a:r>
              <a:rPr lang="it-IT" i="1"/>
              <a:t>: famiglia  composta da  genitori dipendenti e due figli a carico.                                    Confronto fra Tariffa Norma e Tariffa Parma</a:t>
            </a:r>
            <a:endParaRPr lang="it-IT" altLang="zh-TW" i="1" u="sng">
              <a:ea typeface="PMingLiU" pitchFamily="18" charset="-120"/>
            </a:endParaRPr>
          </a:p>
        </p:txBody>
      </p:sp>
      <p:pic>
        <p:nvPicPr>
          <p:cNvPr id="4301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989138"/>
            <a:ext cx="8667750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Nidi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d’infanzia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44038" name="Rectangle 7"/>
          <p:cNvSpPr>
            <a:spLocks noChangeArrowheads="1"/>
          </p:cNvSpPr>
          <p:nvPr/>
        </p:nvSpPr>
        <p:spPr bwMode="auto">
          <a:xfrm>
            <a:off x="323850" y="1341438"/>
            <a:ext cx="85486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marL="180975" indent="-180975" algn="ctr">
              <a:spcBef>
                <a:spcPct val="40000"/>
              </a:spcBef>
              <a:buFont typeface="Wingdings 3" pitchFamily="18" charset="2"/>
              <a:buNone/>
            </a:pPr>
            <a:r>
              <a:rPr lang="it-IT" i="1">
                <a:solidFill>
                  <a:schemeClr val="folHlink"/>
                </a:solidFill>
              </a:rPr>
              <a:t>Esempio 3</a:t>
            </a:r>
            <a:r>
              <a:rPr lang="it-IT" i="1"/>
              <a:t> : famiglia  composta da  genitori dipendenti, tre figli a carico (di cui uno con disabilità) e anziano invalido. Confronto fra Tariffa Norma e Tariffa Parma</a:t>
            </a:r>
            <a:endParaRPr lang="it-IT" altLang="zh-TW" i="1" u="sng">
              <a:ea typeface="PMingLiU" pitchFamily="18" charset="-120"/>
            </a:endParaRPr>
          </a:p>
        </p:txBody>
      </p:sp>
      <p:pic>
        <p:nvPicPr>
          <p:cNvPr id="44039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989138"/>
            <a:ext cx="8609013" cy="438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Tariffe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comunali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187450" y="1412875"/>
            <a:ext cx="6913563" cy="4678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4000" b="1" dirty="0">
                <a:solidFill>
                  <a:srgbClr val="C00000"/>
                </a:solidFill>
              </a:rPr>
              <a:t>Tariffe comunali</a:t>
            </a:r>
          </a:p>
          <a:p>
            <a:pPr>
              <a:defRPr/>
            </a:pPr>
            <a:endParaRPr lang="it-IT" sz="1600" b="1" dirty="0">
              <a:solidFill>
                <a:srgbClr val="3333FF"/>
              </a:solidFill>
            </a:endParaRP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FFC000"/>
                </a:solidFill>
              </a:rPr>
              <a:t>   </a:t>
            </a:r>
            <a:r>
              <a:rPr lang="it-IT" sz="2400" dirty="0"/>
              <a:t> </a:t>
            </a:r>
            <a:r>
              <a:rPr lang="it-IT" sz="2800" b="1" dirty="0">
                <a:solidFill>
                  <a:srgbClr val="FFC000"/>
                </a:solidFill>
              </a:rPr>
              <a:t>Asilo nido</a:t>
            </a: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FFC000"/>
                </a:solidFill>
              </a:rPr>
              <a:t>   Mensa scolastica</a:t>
            </a: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FFC000"/>
                </a:solidFill>
              </a:rPr>
              <a:t>   Trasporto scolastico</a:t>
            </a: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FFC000"/>
                </a:solidFill>
              </a:rPr>
              <a:t>   Centri estivi</a:t>
            </a: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FFC000"/>
                </a:solidFill>
              </a:rPr>
              <a:t>   Assistenza domiciliare</a:t>
            </a: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FFC000"/>
                </a:solidFill>
              </a:rPr>
              <a:t>   Assegnazione alloggi comunali</a:t>
            </a: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FFC000"/>
                </a:solidFill>
              </a:rPr>
              <a:t>   Altri servizi comunali</a:t>
            </a:r>
          </a:p>
          <a:p>
            <a:pPr marL="360000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FFC000"/>
                </a:solidFill>
              </a:rPr>
              <a:t>   TIA (t. Igiene ambientale)</a:t>
            </a:r>
            <a:endParaRPr lang="it-IT" sz="2000" b="1" dirty="0">
              <a:solidFill>
                <a:srgbClr val="FFC000"/>
              </a:solidFill>
            </a:endParaRPr>
          </a:p>
          <a:p>
            <a:pPr>
              <a:defRPr/>
            </a:pPr>
            <a:endParaRPr lang="it-IT" dirty="0"/>
          </a:p>
        </p:txBody>
      </p:sp>
      <p:pic>
        <p:nvPicPr>
          <p:cNvPr id="7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ISEE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46086" name="CasellaDiTesto 16"/>
          <p:cNvSpPr txBox="1">
            <a:spLocks noChangeArrowheads="1"/>
          </p:cNvSpPr>
          <p:nvPr/>
        </p:nvSpPr>
        <p:spPr bwMode="auto">
          <a:xfrm>
            <a:off x="684213" y="3284538"/>
            <a:ext cx="1727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0000"/>
                </a:solidFill>
              </a:rPr>
              <a:t>I</a:t>
            </a:r>
            <a:r>
              <a:rPr lang="it-IT">
                <a:solidFill>
                  <a:srgbClr val="FFFF00"/>
                </a:solidFill>
              </a:rPr>
              <a:t>ndice della </a:t>
            </a:r>
            <a:r>
              <a:rPr lang="it-IT" sz="2800">
                <a:solidFill>
                  <a:srgbClr val="FF0000"/>
                </a:solidFill>
              </a:rPr>
              <a:t>S</a:t>
            </a:r>
            <a:r>
              <a:rPr lang="it-IT">
                <a:solidFill>
                  <a:srgbClr val="FFFF00"/>
                </a:solidFill>
              </a:rPr>
              <a:t>ituazione </a:t>
            </a:r>
            <a:r>
              <a:rPr lang="it-IT" sz="2800">
                <a:solidFill>
                  <a:srgbClr val="FF00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conomica </a:t>
            </a:r>
            <a:r>
              <a:rPr lang="it-IT" sz="2800">
                <a:solidFill>
                  <a:srgbClr val="FF00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quivalente</a:t>
            </a:r>
          </a:p>
        </p:txBody>
      </p:sp>
      <p:sp>
        <p:nvSpPr>
          <p:cNvPr id="19" name="Freccia a destra 18"/>
          <p:cNvSpPr/>
          <p:nvPr/>
        </p:nvSpPr>
        <p:spPr>
          <a:xfrm>
            <a:off x="2268538" y="4005263"/>
            <a:ext cx="717550" cy="360362"/>
          </a:xfrm>
          <a:prstGeom prst="rightArrow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6088" name="CasellaDiTesto 19"/>
          <p:cNvSpPr txBox="1">
            <a:spLocks noChangeArrowheads="1"/>
          </p:cNvSpPr>
          <p:nvPr/>
        </p:nvSpPr>
        <p:spPr bwMode="auto">
          <a:xfrm>
            <a:off x="3276600" y="1341438"/>
            <a:ext cx="5472113" cy="3846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l-GR" sz="3600">
                <a:solidFill>
                  <a:srgbClr val="FFFF00"/>
                </a:solidFill>
              </a:rPr>
              <a:t>Σ</a:t>
            </a:r>
            <a:r>
              <a:rPr lang="it-IT" sz="3600">
                <a:solidFill>
                  <a:srgbClr val="FFFF00"/>
                </a:solidFill>
              </a:rPr>
              <a:t> </a:t>
            </a:r>
            <a:r>
              <a:rPr lang="it-IT">
                <a:solidFill>
                  <a:srgbClr val="FFFF00"/>
                </a:solidFill>
              </a:rPr>
              <a:t>redditi familiari  			      +</a:t>
            </a:r>
          </a:p>
          <a:p>
            <a:pPr eaLnBrk="1" hangingPunct="1"/>
            <a:r>
              <a:rPr lang="el-GR" sz="3600">
                <a:solidFill>
                  <a:srgbClr val="FFFF00"/>
                </a:solidFill>
              </a:rPr>
              <a:t>Σ</a:t>
            </a:r>
            <a:r>
              <a:rPr lang="it-IT" sz="3600">
                <a:solidFill>
                  <a:srgbClr val="FFFF00"/>
                </a:solidFill>
              </a:rPr>
              <a:t> </a:t>
            </a:r>
            <a:r>
              <a:rPr lang="it-IT">
                <a:solidFill>
                  <a:srgbClr val="FFFF00"/>
                </a:solidFill>
              </a:rPr>
              <a:t>patrimonio mobiliare familiare - franchigia      +</a:t>
            </a:r>
          </a:p>
          <a:p>
            <a:pPr eaLnBrk="1" hangingPunct="1"/>
            <a:r>
              <a:rPr lang="el-GR" sz="3600">
                <a:solidFill>
                  <a:srgbClr val="FFFF00"/>
                </a:solidFill>
              </a:rPr>
              <a:t>Σ</a:t>
            </a:r>
            <a:r>
              <a:rPr lang="it-IT" sz="3600">
                <a:solidFill>
                  <a:srgbClr val="FFFF00"/>
                </a:solidFill>
              </a:rPr>
              <a:t> </a:t>
            </a:r>
            <a:r>
              <a:rPr lang="it-IT">
                <a:solidFill>
                  <a:srgbClr val="FFFF00"/>
                </a:solidFill>
              </a:rPr>
              <a:t>patrimonio immobiliare familiare - franchigia  =</a:t>
            </a:r>
          </a:p>
          <a:p>
            <a:pPr eaLnBrk="1" hangingPunct="1"/>
            <a:endParaRPr lang="it-IT"/>
          </a:p>
          <a:p>
            <a:pPr eaLnBrk="1" hangingPunct="1"/>
            <a:endParaRPr lang="it-IT"/>
          </a:p>
          <a:p>
            <a:pPr eaLnBrk="1" hangingPunct="1"/>
            <a:endParaRPr lang="it-IT"/>
          </a:p>
          <a:p>
            <a:pPr eaLnBrk="1" hangingPunct="1"/>
            <a:endParaRPr lang="it-IT"/>
          </a:p>
          <a:p>
            <a:pPr eaLnBrk="1" hangingPunct="1"/>
            <a:endParaRPr lang="it-IT"/>
          </a:p>
          <a:p>
            <a:pPr eaLnBrk="1" hangingPunct="1"/>
            <a:endParaRPr lang="it-IT"/>
          </a:p>
          <a:p>
            <a:pPr eaLnBrk="1" hangingPunct="1"/>
            <a:r>
              <a:rPr lang="it-IT" sz="2800">
                <a:solidFill>
                  <a:srgbClr val="3333FF"/>
                </a:solidFill>
              </a:rPr>
              <a:t>		</a:t>
            </a:r>
            <a:endParaRPr lang="it-IT"/>
          </a:p>
        </p:txBody>
      </p:sp>
      <p:cxnSp>
        <p:nvCxnSpPr>
          <p:cNvPr id="22" name="Connettore 1 21"/>
          <p:cNvCxnSpPr/>
          <p:nvPr/>
        </p:nvCxnSpPr>
        <p:spPr>
          <a:xfrm>
            <a:off x="3419475" y="3213100"/>
            <a:ext cx="5113338" cy="0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90" name="CasellaDiTesto 24"/>
          <p:cNvSpPr txBox="1">
            <a:spLocks noChangeArrowheads="1"/>
          </p:cNvSpPr>
          <p:nvPr/>
        </p:nvSpPr>
        <p:spPr bwMode="auto">
          <a:xfrm>
            <a:off x="3635375" y="3357563"/>
            <a:ext cx="172878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0000"/>
                </a:solidFill>
              </a:rPr>
              <a:t>I</a:t>
            </a:r>
            <a:r>
              <a:rPr lang="it-IT">
                <a:solidFill>
                  <a:srgbClr val="FFFF00"/>
                </a:solidFill>
              </a:rPr>
              <a:t>ndice della </a:t>
            </a:r>
            <a:r>
              <a:rPr lang="it-IT" sz="2800">
                <a:solidFill>
                  <a:srgbClr val="FF0000"/>
                </a:solidFill>
              </a:rPr>
              <a:t>S</a:t>
            </a:r>
            <a:r>
              <a:rPr lang="it-IT">
                <a:solidFill>
                  <a:srgbClr val="FFFF00"/>
                </a:solidFill>
              </a:rPr>
              <a:t>ituazione </a:t>
            </a:r>
            <a:r>
              <a:rPr lang="it-IT" sz="2800">
                <a:solidFill>
                  <a:srgbClr val="FF00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conomica </a:t>
            </a:r>
          </a:p>
        </p:txBody>
      </p:sp>
      <p:sp>
        <p:nvSpPr>
          <p:cNvPr id="26" name="Divisione 25"/>
          <p:cNvSpPr/>
          <p:nvPr/>
        </p:nvSpPr>
        <p:spPr>
          <a:xfrm>
            <a:off x="5580063" y="3789363"/>
            <a:ext cx="936625" cy="647700"/>
          </a:xfrm>
          <a:prstGeom prst="mathDivid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46092" name="CasellaDiTesto 26"/>
          <p:cNvSpPr txBox="1">
            <a:spLocks noChangeArrowheads="1"/>
          </p:cNvSpPr>
          <p:nvPr/>
        </p:nvSpPr>
        <p:spPr bwMode="auto">
          <a:xfrm>
            <a:off x="6588125" y="3644900"/>
            <a:ext cx="20875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FF00"/>
                </a:solidFill>
              </a:rPr>
              <a:t>S</a:t>
            </a:r>
            <a:r>
              <a:rPr lang="it-IT">
                <a:solidFill>
                  <a:srgbClr val="FFFF00"/>
                </a:solidFill>
              </a:rPr>
              <a:t>cala di </a:t>
            </a:r>
            <a:r>
              <a:rPr lang="it-IT" sz="2800">
                <a:solidFill>
                  <a:srgbClr val="FFFF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quivalenza</a:t>
            </a:r>
          </a:p>
        </p:txBody>
      </p:sp>
      <p:pic>
        <p:nvPicPr>
          <p:cNvPr id="13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Revisione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dell’ISEE</a:t>
            </a:r>
            <a:r>
              <a:rPr lang="en-US" sz="4000" b="1" dirty="0" smtClean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Forum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47110" name="CasellaDiTesto 19"/>
          <p:cNvSpPr txBox="1">
            <a:spLocks noChangeArrowheads="1"/>
          </p:cNvSpPr>
          <p:nvPr/>
        </p:nvSpPr>
        <p:spPr bwMode="auto">
          <a:xfrm>
            <a:off x="395288" y="1341438"/>
            <a:ext cx="6049962" cy="38472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l-GR" sz="3600" dirty="0" smtClean="0">
                <a:solidFill>
                  <a:srgbClr val="FFFF00"/>
                </a:solidFill>
              </a:rPr>
              <a:t>Σ</a:t>
            </a:r>
            <a:r>
              <a:rPr lang="it-IT" sz="3600" dirty="0" smtClean="0">
                <a:solidFill>
                  <a:srgbClr val="FFFF00"/>
                </a:solidFill>
              </a:rPr>
              <a:t> </a:t>
            </a:r>
            <a:r>
              <a:rPr lang="it-IT" dirty="0" smtClean="0">
                <a:solidFill>
                  <a:srgbClr val="FFFF00"/>
                </a:solidFill>
              </a:rPr>
              <a:t>redditi familiari   netti  -  affitto (mutuo)                     +</a:t>
            </a:r>
            <a:endParaRPr lang="it-IT" dirty="0">
              <a:solidFill>
                <a:srgbClr val="FF3300"/>
              </a:solidFill>
            </a:endParaRPr>
          </a:p>
          <a:p>
            <a:pPr eaLnBrk="1" hangingPunct="1"/>
            <a:r>
              <a:rPr lang="el-GR" sz="3600" dirty="0">
                <a:solidFill>
                  <a:srgbClr val="FFFF00"/>
                </a:solidFill>
              </a:rPr>
              <a:t>Σ</a:t>
            </a:r>
            <a:r>
              <a:rPr lang="it-IT" sz="3600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patrimonio mobiliare familiare - </a:t>
            </a:r>
            <a:r>
              <a:rPr lang="it-IT" sz="2800" dirty="0">
                <a:solidFill>
                  <a:srgbClr val="FF0000"/>
                </a:solidFill>
              </a:rPr>
              <a:t>franchigia</a:t>
            </a:r>
            <a:r>
              <a:rPr lang="it-IT" sz="2800" dirty="0">
                <a:solidFill>
                  <a:srgbClr val="FFFF00"/>
                </a:solidFill>
              </a:rPr>
              <a:t>  </a:t>
            </a:r>
            <a:r>
              <a:rPr lang="it-IT" dirty="0">
                <a:solidFill>
                  <a:srgbClr val="FFFF00"/>
                </a:solidFill>
              </a:rPr>
              <a:t>    +</a:t>
            </a:r>
          </a:p>
          <a:p>
            <a:pPr eaLnBrk="1" hangingPunct="1"/>
            <a:r>
              <a:rPr lang="el-GR" sz="3600" dirty="0">
                <a:solidFill>
                  <a:srgbClr val="FFFF00"/>
                </a:solidFill>
              </a:rPr>
              <a:t>Σ</a:t>
            </a:r>
            <a:r>
              <a:rPr lang="it-IT" sz="3600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patrimonio immobiliare familiare - </a:t>
            </a:r>
            <a:r>
              <a:rPr lang="it-IT" sz="2800" dirty="0">
                <a:solidFill>
                  <a:srgbClr val="FF0000"/>
                </a:solidFill>
              </a:rPr>
              <a:t>franchigia</a:t>
            </a:r>
            <a:r>
              <a:rPr lang="it-IT" dirty="0">
                <a:solidFill>
                  <a:srgbClr val="FFFF00"/>
                </a:solidFill>
              </a:rPr>
              <a:t>  =</a:t>
            </a:r>
          </a:p>
          <a:p>
            <a:pPr eaLnBrk="1" hangingPunct="1"/>
            <a:endParaRPr lang="it-IT" dirty="0"/>
          </a:p>
          <a:p>
            <a:pPr eaLnBrk="1" hangingPunct="1"/>
            <a:endParaRPr lang="it-IT" dirty="0"/>
          </a:p>
          <a:p>
            <a:pPr eaLnBrk="1" hangingPunct="1"/>
            <a:endParaRPr lang="it-IT" dirty="0"/>
          </a:p>
          <a:p>
            <a:pPr eaLnBrk="1" hangingPunct="1"/>
            <a:endParaRPr lang="it-IT" dirty="0"/>
          </a:p>
          <a:p>
            <a:pPr eaLnBrk="1" hangingPunct="1"/>
            <a:endParaRPr lang="it-IT" dirty="0"/>
          </a:p>
          <a:p>
            <a:pPr eaLnBrk="1" hangingPunct="1"/>
            <a:endParaRPr lang="it-IT" dirty="0"/>
          </a:p>
          <a:p>
            <a:pPr eaLnBrk="1" hangingPunct="1"/>
            <a:r>
              <a:rPr lang="it-IT" sz="2800" dirty="0">
                <a:solidFill>
                  <a:srgbClr val="3333FF"/>
                </a:solidFill>
              </a:rPr>
              <a:t>		</a:t>
            </a:r>
            <a:endParaRPr lang="it-IT" dirty="0"/>
          </a:p>
        </p:txBody>
      </p:sp>
      <p:cxnSp>
        <p:nvCxnSpPr>
          <p:cNvPr id="22" name="Connettore 1 21"/>
          <p:cNvCxnSpPr/>
          <p:nvPr/>
        </p:nvCxnSpPr>
        <p:spPr>
          <a:xfrm>
            <a:off x="468313" y="3242994"/>
            <a:ext cx="5759450" cy="0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2" name="CasellaDiTesto 24"/>
          <p:cNvSpPr txBox="1">
            <a:spLocks noChangeArrowheads="1"/>
          </p:cNvSpPr>
          <p:nvPr/>
        </p:nvSpPr>
        <p:spPr bwMode="auto">
          <a:xfrm>
            <a:off x="900113" y="3500438"/>
            <a:ext cx="172878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0000"/>
                </a:solidFill>
              </a:rPr>
              <a:t>I</a:t>
            </a:r>
            <a:r>
              <a:rPr lang="it-IT">
                <a:solidFill>
                  <a:srgbClr val="FFFF00"/>
                </a:solidFill>
              </a:rPr>
              <a:t>ndice della </a:t>
            </a:r>
            <a:r>
              <a:rPr lang="it-IT" sz="2800">
                <a:solidFill>
                  <a:srgbClr val="FF0000"/>
                </a:solidFill>
              </a:rPr>
              <a:t>S</a:t>
            </a:r>
            <a:r>
              <a:rPr lang="it-IT">
                <a:solidFill>
                  <a:srgbClr val="FFFF00"/>
                </a:solidFill>
              </a:rPr>
              <a:t>ituazione </a:t>
            </a:r>
            <a:r>
              <a:rPr lang="it-IT" sz="2800">
                <a:solidFill>
                  <a:srgbClr val="FF00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conomica </a:t>
            </a:r>
          </a:p>
        </p:txBody>
      </p:sp>
      <p:sp>
        <p:nvSpPr>
          <p:cNvPr id="26" name="Divisione 25"/>
          <p:cNvSpPr/>
          <p:nvPr/>
        </p:nvSpPr>
        <p:spPr>
          <a:xfrm>
            <a:off x="2555875" y="3933825"/>
            <a:ext cx="936625" cy="647700"/>
          </a:xfrm>
          <a:prstGeom prst="mathDivid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47114" name="CasellaDiTesto 26"/>
          <p:cNvSpPr txBox="1">
            <a:spLocks noChangeArrowheads="1"/>
          </p:cNvSpPr>
          <p:nvPr/>
        </p:nvSpPr>
        <p:spPr bwMode="auto">
          <a:xfrm>
            <a:off x="3708400" y="3500438"/>
            <a:ext cx="2590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4000">
                <a:solidFill>
                  <a:srgbClr val="FF0000"/>
                </a:solidFill>
              </a:rPr>
              <a:t>S</a:t>
            </a:r>
            <a:r>
              <a:rPr lang="it-IT" sz="2800">
                <a:solidFill>
                  <a:srgbClr val="FF0000"/>
                </a:solidFill>
              </a:rPr>
              <a:t>cala di </a:t>
            </a:r>
            <a:r>
              <a:rPr lang="it-IT" sz="4000">
                <a:solidFill>
                  <a:srgbClr val="FF0000"/>
                </a:solidFill>
              </a:rPr>
              <a:t>e</a:t>
            </a:r>
            <a:r>
              <a:rPr lang="it-IT" sz="2800">
                <a:solidFill>
                  <a:srgbClr val="FF0000"/>
                </a:solidFill>
              </a:rPr>
              <a:t>quivalenza</a:t>
            </a:r>
          </a:p>
        </p:txBody>
      </p:sp>
      <p:sp>
        <p:nvSpPr>
          <p:cNvPr id="47115" name="CasellaDiTesto 13"/>
          <p:cNvSpPr txBox="1">
            <a:spLocks noChangeArrowheads="1"/>
          </p:cNvSpPr>
          <p:nvPr/>
        </p:nvSpPr>
        <p:spPr bwMode="auto">
          <a:xfrm>
            <a:off x="1042987" y="5332011"/>
            <a:ext cx="2305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400">
                <a:solidFill>
                  <a:srgbClr val="00FF00"/>
                </a:solidFill>
              </a:rPr>
              <a:t>BANCA DATI  </a:t>
            </a:r>
          </a:p>
        </p:txBody>
      </p:sp>
      <p:sp>
        <p:nvSpPr>
          <p:cNvPr id="15" name="Freccia a destra 14"/>
          <p:cNvSpPr/>
          <p:nvPr/>
        </p:nvSpPr>
        <p:spPr>
          <a:xfrm>
            <a:off x="3851274" y="5403448"/>
            <a:ext cx="717550" cy="360363"/>
          </a:xfrm>
          <a:prstGeom prst="rightArrow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7117" name="CasellaDiTesto 15"/>
          <p:cNvSpPr txBox="1">
            <a:spLocks noChangeArrowheads="1"/>
          </p:cNvSpPr>
          <p:nvPr/>
        </p:nvSpPr>
        <p:spPr bwMode="auto">
          <a:xfrm>
            <a:off x="5003799" y="5332011"/>
            <a:ext cx="2303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400" dirty="0">
                <a:solidFill>
                  <a:srgbClr val="00FF00"/>
                </a:solidFill>
              </a:rPr>
              <a:t>CONTROLLI  </a:t>
            </a:r>
          </a:p>
        </p:txBody>
      </p:sp>
      <p:sp>
        <p:nvSpPr>
          <p:cNvPr id="47118" name="CasellaDiTesto 17"/>
          <p:cNvSpPr txBox="1">
            <a:spLocks noChangeArrowheads="1"/>
          </p:cNvSpPr>
          <p:nvPr/>
        </p:nvSpPr>
        <p:spPr bwMode="auto">
          <a:xfrm>
            <a:off x="6588125" y="1988840"/>
            <a:ext cx="21240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sz="2400" dirty="0">
                <a:solidFill>
                  <a:srgbClr val="FF0000"/>
                </a:solidFill>
              </a:rPr>
              <a:t>FRANCHIGIE</a:t>
            </a:r>
          </a:p>
          <a:p>
            <a:pPr algn="ctr" eaLnBrk="1" hangingPunct="1"/>
            <a:r>
              <a:rPr lang="it-IT" dirty="0">
                <a:solidFill>
                  <a:srgbClr val="00FF00"/>
                </a:solidFill>
              </a:rPr>
              <a:t>MODULATE</a:t>
            </a:r>
          </a:p>
          <a:p>
            <a:pPr algn="ctr" eaLnBrk="1" hangingPunct="1"/>
            <a:r>
              <a:rPr lang="it-IT" dirty="0">
                <a:solidFill>
                  <a:srgbClr val="00FF00"/>
                </a:solidFill>
              </a:rPr>
              <a:t>SULLA FAMIGLIA</a:t>
            </a:r>
          </a:p>
        </p:txBody>
      </p:sp>
      <p:sp>
        <p:nvSpPr>
          <p:cNvPr id="47119" name="CasellaDiTesto 19"/>
          <p:cNvSpPr txBox="1">
            <a:spLocks noChangeArrowheads="1"/>
          </p:cNvSpPr>
          <p:nvPr/>
        </p:nvSpPr>
        <p:spPr bwMode="auto">
          <a:xfrm>
            <a:off x="6588125" y="3573463"/>
            <a:ext cx="2124075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sz="2400">
                <a:solidFill>
                  <a:srgbClr val="FF0000"/>
                </a:solidFill>
              </a:rPr>
              <a:t>SCALA</a:t>
            </a:r>
          </a:p>
          <a:p>
            <a:pPr algn="ctr" eaLnBrk="1" hangingPunct="1"/>
            <a:r>
              <a:rPr lang="it-IT">
                <a:solidFill>
                  <a:srgbClr val="00FF00"/>
                </a:solidFill>
              </a:rPr>
              <a:t>PIU’</a:t>
            </a:r>
          </a:p>
          <a:p>
            <a:pPr algn="ctr" eaLnBrk="1" hangingPunct="1"/>
            <a:r>
              <a:rPr lang="it-IT">
                <a:solidFill>
                  <a:srgbClr val="00FF00"/>
                </a:solidFill>
              </a:rPr>
              <a:t>PESANTE PER I FIGLI</a:t>
            </a:r>
          </a:p>
        </p:txBody>
      </p:sp>
      <p:sp>
        <p:nvSpPr>
          <p:cNvPr id="47120" name="CasellaDiTesto 13"/>
          <p:cNvSpPr txBox="1">
            <a:spLocks noChangeArrowheads="1"/>
          </p:cNvSpPr>
          <p:nvPr/>
        </p:nvSpPr>
        <p:spPr bwMode="auto">
          <a:xfrm>
            <a:off x="395288" y="5805488"/>
            <a:ext cx="2305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400">
                <a:solidFill>
                  <a:srgbClr val="FFFF00"/>
                </a:solidFill>
              </a:rPr>
              <a:t>RICCOMETRO</a:t>
            </a:r>
          </a:p>
        </p:txBody>
      </p:sp>
      <p:sp>
        <p:nvSpPr>
          <p:cNvPr id="18" name="Freccia a destra 17"/>
          <p:cNvSpPr/>
          <p:nvPr/>
        </p:nvSpPr>
        <p:spPr>
          <a:xfrm>
            <a:off x="2771775" y="5876925"/>
            <a:ext cx="504825" cy="360363"/>
          </a:xfrm>
          <a:prstGeom prst="rightArrow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7122" name="CasellaDiTesto 15"/>
          <p:cNvSpPr txBox="1">
            <a:spLocks noChangeArrowheads="1"/>
          </p:cNvSpPr>
          <p:nvPr/>
        </p:nvSpPr>
        <p:spPr bwMode="auto">
          <a:xfrm>
            <a:off x="3348038" y="5805488"/>
            <a:ext cx="1368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400">
                <a:solidFill>
                  <a:srgbClr val="FFFF00"/>
                </a:solidFill>
              </a:rPr>
              <a:t>ALLERT</a:t>
            </a:r>
            <a:r>
              <a:rPr lang="it-IT" sz="2400">
                <a:solidFill>
                  <a:srgbClr val="00FF00"/>
                </a:solidFill>
              </a:rPr>
              <a:t>  </a:t>
            </a:r>
          </a:p>
        </p:txBody>
      </p:sp>
      <p:sp>
        <p:nvSpPr>
          <p:cNvPr id="20" name="Freccia a destra 19"/>
          <p:cNvSpPr/>
          <p:nvPr/>
        </p:nvSpPr>
        <p:spPr>
          <a:xfrm>
            <a:off x="4787900" y="5876925"/>
            <a:ext cx="576263" cy="360363"/>
          </a:xfrm>
          <a:prstGeom prst="rightArrow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7124" name="CasellaDiTesto 15"/>
          <p:cNvSpPr txBox="1">
            <a:spLocks noChangeArrowheads="1"/>
          </p:cNvSpPr>
          <p:nvPr/>
        </p:nvSpPr>
        <p:spPr bwMode="auto">
          <a:xfrm>
            <a:off x="5364163" y="5805488"/>
            <a:ext cx="2736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400">
                <a:solidFill>
                  <a:srgbClr val="FFFF00"/>
                </a:solidFill>
              </a:rPr>
              <a:t>ACCERTAMENTI</a:t>
            </a:r>
          </a:p>
        </p:txBody>
      </p:sp>
      <p:pic>
        <p:nvPicPr>
          <p:cNvPr id="21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Nuova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ISEE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Monti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16390" name="CasellaDiTesto 16"/>
          <p:cNvSpPr txBox="1">
            <a:spLocks noChangeArrowheads="1"/>
          </p:cNvSpPr>
          <p:nvPr/>
        </p:nvSpPr>
        <p:spPr bwMode="auto">
          <a:xfrm>
            <a:off x="323850" y="3284538"/>
            <a:ext cx="1727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>
                <a:solidFill>
                  <a:srgbClr val="FF0000"/>
                </a:solidFill>
              </a:rPr>
              <a:t>I</a:t>
            </a:r>
            <a:r>
              <a:rPr lang="it-IT">
                <a:solidFill>
                  <a:srgbClr val="FFFF00"/>
                </a:solidFill>
              </a:rPr>
              <a:t>ndice della </a:t>
            </a:r>
            <a:r>
              <a:rPr lang="it-IT" sz="2800">
                <a:solidFill>
                  <a:srgbClr val="FF0000"/>
                </a:solidFill>
              </a:rPr>
              <a:t>S</a:t>
            </a:r>
            <a:r>
              <a:rPr lang="it-IT">
                <a:solidFill>
                  <a:srgbClr val="FFFF00"/>
                </a:solidFill>
              </a:rPr>
              <a:t>ituazione </a:t>
            </a:r>
            <a:r>
              <a:rPr lang="it-IT" sz="2800">
                <a:solidFill>
                  <a:srgbClr val="FF00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conomica </a:t>
            </a:r>
            <a:r>
              <a:rPr lang="it-IT" sz="2800">
                <a:solidFill>
                  <a:srgbClr val="FF00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quivalente</a:t>
            </a:r>
          </a:p>
        </p:txBody>
      </p:sp>
      <p:sp>
        <p:nvSpPr>
          <p:cNvPr id="19" name="Freccia a destra 18"/>
          <p:cNvSpPr/>
          <p:nvPr/>
        </p:nvSpPr>
        <p:spPr>
          <a:xfrm>
            <a:off x="1835150" y="4005263"/>
            <a:ext cx="433388" cy="360362"/>
          </a:xfrm>
          <a:prstGeom prst="rightArrow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6392" name="CasellaDiTesto 19"/>
          <p:cNvSpPr txBox="1">
            <a:spLocks noChangeArrowheads="1"/>
          </p:cNvSpPr>
          <p:nvPr/>
        </p:nvSpPr>
        <p:spPr bwMode="auto">
          <a:xfrm>
            <a:off x="2339975" y="1341438"/>
            <a:ext cx="6480175" cy="3846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3600">
                <a:solidFill>
                  <a:srgbClr val="FFFF00"/>
                </a:solidFill>
              </a:rPr>
              <a:t>Σ</a:t>
            </a:r>
            <a:r>
              <a:rPr lang="it-IT" sz="3600">
                <a:solidFill>
                  <a:srgbClr val="FFFF00"/>
                </a:solidFill>
              </a:rPr>
              <a:t> </a:t>
            </a:r>
            <a:r>
              <a:rPr lang="it-IT">
                <a:solidFill>
                  <a:srgbClr val="FFFF00"/>
                </a:solidFill>
              </a:rPr>
              <a:t>redditi familiari  			                     +</a:t>
            </a:r>
          </a:p>
          <a:p>
            <a:r>
              <a:rPr lang="it-IT" sz="2400">
                <a:solidFill>
                  <a:srgbClr val="FFFF00"/>
                </a:solidFill>
              </a:rPr>
              <a:t>20% </a:t>
            </a:r>
            <a:r>
              <a:rPr lang="el-GR" sz="3600">
                <a:solidFill>
                  <a:srgbClr val="FFFF00"/>
                </a:solidFill>
              </a:rPr>
              <a:t>Σ</a:t>
            </a:r>
            <a:r>
              <a:rPr lang="it-IT" sz="3600">
                <a:solidFill>
                  <a:srgbClr val="FFFF00"/>
                </a:solidFill>
              </a:rPr>
              <a:t> </a:t>
            </a:r>
            <a:r>
              <a:rPr lang="it-IT">
                <a:solidFill>
                  <a:srgbClr val="FFFF00"/>
                </a:solidFill>
              </a:rPr>
              <a:t>patrimonio mobiliare familiare – franchigia 1      +</a:t>
            </a:r>
          </a:p>
          <a:p>
            <a:r>
              <a:rPr lang="it-IT" sz="2400">
                <a:solidFill>
                  <a:srgbClr val="FFFF00"/>
                </a:solidFill>
              </a:rPr>
              <a:t>20% </a:t>
            </a:r>
            <a:r>
              <a:rPr lang="el-GR" sz="3600">
                <a:solidFill>
                  <a:srgbClr val="FFFF00"/>
                </a:solidFill>
              </a:rPr>
              <a:t>Σ</a:t>
            </a:r>
            <a:r>
              <a:rPr lang="it-IT" sz="3600">
                <a:solidFill>
                  <a:srgbClr val="FFFF00"/>
                </a:solidFill>
              </a:rPr>
              <a:t> </a:t>
            </a:r>
            <a:r>
              <a:rPr lang="it-IT">
                <a:solidFill>
                  <a:srgbClr val="FFFF00"/>
                </a:solidFill>
              </a:rPr>
              <a:t>patrimonio immobiliare familiare – franchigia 2   =</a:t>
            </a:r>
          </a:p>
          <a:p>
            <a:endParaRPr lang="it-IT"/>
          </a:p>
          <a:p>
            <a:endParaRPr lang="it-IT"/>
          </a:p>
          <a:p>
            <a:endParaRPr lang="it-IT"/>
          </a:p>
          <a:p>
            <a:endParaRPr lang="it-IT"/>
          </a:p>
          <a:p>
            <a:endParaRPr lang="it-IT"/>
          </a:p>
          <a:p>
            <a:endParaRPr lang="it-IT"/>
          </a:p>
          <a:p>
            <a:r>
              <a:rPr lang="it-IT" sz="2800">
                <a:solidFill>
                  <a:srgbClr val="3333FF"/>
                </a:solidFill>
              </a:rPr>
              <a:t>		</a:t>
            </a:r>
            <a:endParaRPr lang="it-IT"/>
          </a:p>
        </p:txBody>
      </p:sp>
      <p:cxnSp>
        <p:nvCxnSpPr>
          <p:cNvPr id="22" name="Connettore 1 21"/>
          <p:cNvCxnSpPr/>
          <p:nvPr/>
        </p:nvCxnSpPr>
        <p:spPr>
          <a:xfrm>
            <a:off x="3419475" y="3213100"/>
            <a:ext cx="5113338" cy="0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4" name="CasellaDiTesto 24"/>
          <p:cNvSpPr txBox="1">
            <a:spLocks noChangeArrowheads="1"/>
          </p:cNvSpPr>
          <p:nvPr/>
        </p:nvSpPr>
        <p:spPr bwMode="auto">
          <a:xfrm>
            <a:off x="3635375" y="3357563"/>
            <a:ext cx="17287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>
                <a:solidFill>
                  <a:srgbClr val="FF0000"/>
                </a:solidFill>
              </a:rPr>
              <a:t>I</a:t>
            </a:r>
            <a:r>
              <a:rPr lang="it-IT">
                <a:solidFill>
                  <a:srgbClr val="FFFF00"/>
                </a:solidFill>
              </a:rPr>
              <a:t>ndice della </a:t>
            </a:r>
            <a:r>
              <a:rPr lang="it-IT" sz="2800">
                <a:solidFill>
                  <a:srgbClr val="FF0000"/>
                </a:solidFill>
              </a:rPr>
              <a:t>S</a:t>
            </a:r>
            <a:r>
              <a:rPr lang="it-IT">
                <a:solidFill>
                  <a:srgbClr val="FFFF00"/>
                </a:solidFill>
              </a:rPr>
              <a:t>ituazione </a:t>
            </a:r>
            <a:r>
              <a:rPr lang="it-IT" sz="2800">
                <a:solidFill>
                  <a:srgbClr val="FF00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conomica </a:t>
            </a:r>
          </a:p>
        </p:txBody>
      </p:sp>
      <p:sp>
        <p:nvSpPr>
          <p:cNvPr id="26" name="Divisione 25"/>
          <p:cNvSpPr/>
          <p:nvPr/>
        </p:nvSpPr>
        <p:spPr>
          <a:xfrm>
            <a:off x="5580063" y="3789363"/>
            <a:ext cx="936625" cy="647700"/>
          </a:xfrm>
          <a:prstGeom prst="mathDivid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16396" name="CasellaDiTesto 26"/>
          <p:cNvSpPr txBox="1">
            <a:spLocks noChangeArrowheads="1"/>
          </p:cNvSpPr>
          <p:nvPr/>
        </p:nvSpPr>
        <p:spPr bwMode="auto">
          <a:xfrm>
            <a:off x="6588125" y="3644900"/>
            <a:ext cx="2087563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>
                <a:solidFill>
                  <a:srgbClr val="FFFF00"/>
                </a:solidFill>
              </a:rPr>
              <a:t>S</a:t>
            </a:r>
            <a:r>
              <a:rPr lang="it-IT">
                <a:solidFill>
                  <a:srgbClr val="FFFF00"/>
                </a:solidFill>
              </a:rPr>
              <a:t>cala di </a:t>
            </a:r>
            <a:r>
              <a:rPr lang="it-IT" sz="2800">
                <a:solidFill>
                  <a:srgbClr val="FFFF00"/>
                </a:solidFill>
              </a:rPr>
              <a:t>e</a:t>
            </a:r>
            <a:r>
              <a:rPr lang="it-IT">
                <a:solidFill>
                  <a:srgbClr val="FFFF00"/>
                </a:solidFill>
              </a:rPr>
              <a:t>quivalenza Monti</a:t>
            </a:r>
          </a:p>
        </p:txBody>
      </p:sp>
      <p:sp>
        <p:nvSpPr>
          <p:cNvPr id="16397" name="CasellaDiTesto 14"/>
          <p:cNvSpPr txBox="1">
            <a:spLocks noChangeArrowheads="1"/>
          </p:cNvSpPr>
          <p:nvPr/>
        </p:nvSpPr>
        <p:spPr bwMode="auto">
          <a:xfrm>
            <a:off x="755650" y="5516563"/>
            <a:ext cx="6769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 dirty="0">
                <a:solidFill>
                  <a:srgbClr val="FFFF00"/>
                </a:solidFill>
              </a:rPr>
              <a:t>Franchigia 1 = € 15.</a:t>
            </a:r>
            <a:r>
              <a:rPr lang="it-IT" dirty="0">
                <a:solidFill>
                  <a:srgbClr val="FFFF00"/>
                </a:solidFill>
              </a:rPr>
              <a:t>49</a:t>
            </a:r>
            <a:r>
              <a:rPr lang="it-IT" b="1" dirty="0">
                <a:solidFill>
                  <a:srgbClr val="FFFF00"/>
                </a:solidFill>
              </a:rPr>
              <a:t>3,70     5.000</a:t>
            </a:r>
          </a:p>
          <a:p>
            <a:r>
              <a:rPr lang="it-IT" b="1" dirty="0">
                <a:solidFill>
                  <a:srgbClr val="FFFF00"/>
                </a:solidFill>
              </a:rPr>
              <a:t>Franchigia 2 = € 51.645,68     Detrazione da 3.000 a </a:t>
            </a:r>
            <a:r>
              <a:rPr lang="it-IT" b="1" dirty="0" smtClean="0">
                <a:solidFill>
                  <a:srgbClr val="FFFF00"/>
                </a:solidFill>
              </a:rPr>
              <a:t>7.000</a:t>
            </a:r>
            <a:endParaRPr lang="it-IT" b="1" dirty="0">
              <a:solidFill>
                <a:srgbClr val="FFFF00"/>
              </a:solidFill>
            </a:endParaRPr>
          </a:p>
        </p:txBody>
      </p:sp>
      <p:sp>
        <p:nvSpPr>
          <p:cNvPr id="16399" name="Rettangolo 15"/>
          <p:cNvSpPr>
            <a:spLocks noChangeArrowheads="1"/>
          </p:cNvSpPr>
          <p:nvPr/>
        </p:nvSpPr>
        <p:spPr bwMode="auto">
          <a:xfrm>
            <a:off x="2411413" y="1989138"/>
            <a:ext cx="492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600">
                <a:solidFill>
                  <a:srgbClr val="FF0000"/>
                </a:solidFill>
              </a:rPr>
              <a:t>X</a:t>
            </a:r>
            <a:endParaRPr lang="it-IT" sz="2800"/>
          </a:p>
        </p:txBody>
      </p:sp>
      <p:sp>
        <p:nvSpPr>
          <p:cNvPr id="16400" name="Rettangolo 16"/>
          <p:cNvSpPr>
            <a:spLocks noChangeArrowheads="1"/>
          </p:cNvSpPr>
          <p:nvPr/>
        </p:nvSpPr>
        <p:spPr bwMode="auto">
          <a:xfrm>
            <a:off x="2411413" y="2565400"/>
            <a:ext cx="492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600">
                <a:solidFill>
                  <a:srgbClr val="FF0000"/>
                </a:solidFill>
              </a:rPr>
              <a:t>X</a:t>
            </a:r>
            <a:endParaRPr lang="it-IT" sz="2800"/>
          </a:p>
        </p:txBody>
      </p:sp>
      <p:sp>
        <p:nvSpPr>
          <p:cNvPr id="16401" name="Rettangolo 17"/>
          <p:cNvSpPr>
            <a:spLocks noChangeArrowheads="1"/>
          </p:cNvSpPr>
          <p:nvPr/>
        </p:nvSpPr>
        <p:spPr bwMode="auto">
          <a:xfrm>
            <a:off x="7164388" y="2565400"/>
            <a:ext cx="492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600">
                <a:solidFill>
                  <a:srgbClr val="FF0000"/>
                </a:solidFill>
              </a:rPr>
              <a:t>X</a:t>
            </a:r>
            <a:endParaRPr lang="it-IT" sz="2800"/>
          </a:p>
        </p:txBody>
      </p:sp>
      <p:sp>
        <p:nvSpPr>
          <p:cNvPr id="16402" name="Rettangolo 19"/>
          <p:cNvSpPr>
            <a:spLocks noChangeArrowheads="1"/>
          </p:cNvSpPr>
          <p:nvPr/>
        </p:nvSpPr>
        <p:spPr bwMode="auto">
          <a:xfrm>
            <a:off x="2843213" y="5300663"/>
            <a:ext cx="4937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600">
                <a:solidFill>
                  <a:srgbClr val="FF0000"/>
                </a:solidFill>
              </a:rPr>
              <a:t>X</a:t>
            </a:r>
            <a:endParaRPr lang="it-IT" sz="2800"/>
          </a:p>
        </p:txBody>
      </p:sp>
      <p:sp>
        <p:nvSpPr>
          <p:cNvPr id="16403" name="Rettangolo 20"/>
          <p:cNvSpPr>
            <a:spLocks noChangeArrowheads="1"/>
          </p:cNvSpPr>
          <p:nvPr/>
        </p:nvSpPr>
        <p:spPr bwMode="auto">
          <a:xfrm>
            <a:off x="2987675" y="5661025"/>
            <a:ext cx="492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600">
                <a:solidFill>
                  <a:srgbClr val="FF0000"/>
                </a:solidFill>
              </a:rPr>
              <a:t>X</a:t>
            </a:r>
            <a:endParaRPr lang="it-IT" sz="2800"/>
          </a:p>
        </p:txBody>
      </p:sp>
      <p:sp>
        <p:nvSpPr>
          <p:cNvPr id="16404" name="Rettangolo 22"/>
          <p:cNvSpPr>
            <a:spLocks noChangeArrowheads="1"/>
          </p:cNvSpPr>
          <p:nvPr/>
        </p:nvSpPr>
        <p:spPr bwMode="auto">
          <a:xfrm>
            <a:off x="1403350" y="2060575"/>
            <a:ext cx="971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>
                <a:solidFill>
                  <a:srgbClr val="FFFF00"/>
                </a:solidFill>
              </a:rPr>
              <a:t>15 % </a:t>
            </a:r>
            <a:endParaRPr lang="it-IT" sz="2400" b="1"/>
          </a:p>
        </p:txBody>
      </p:sp>
      <p:sp>
        <p:nvSpPr>
          <p:cNvPr id="16405" name="Rettangolo 23"/>
          <p:cNvSpPr>
            <a:spLocks noChangeArrowheads="1"/>
          </p:cNvSpPr>
          <p:nvPr/>
        </p:nvSpPr>
        <p:spPr bwMode="auto">
          <a:xfrm>
            <a:off x="1403350" y="2565400"/>
            <a:ext cx="971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>
                <a:solidFill>
                  <a:srgbClr val="FFFF00"/>
                </a:solidFill>
              </a:rPr>
              <a:t>15 % </a:t>
            </a:r>
            <a:endParaRPr lang="it-IT" sz="2400" b="1"/>
          </a:p>
        </p:txBody>
      </p:sp>
      <p:pic>
        <p:nvPicPr>
          <p:cNvPr id="21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6AACD-2FA4-497D-ADED-5B93DA6F16D2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5650" y="260350"/>
            <a:ext cx="7632700" cy="1320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Fattore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Famiglia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e </a:t>
            </a:r>
          </a:p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Revisione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dell’ISEE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48133" name="CasellaDiTesto 9"/>
          <p:cNvSpPr txBox="1">
            <a:spLocks noChangeArrowheads="1"/>
          </p:cNvSpPr>
          <p:nvPr/>
        </p:nvSpPr>
        <p:spPr bwMode="auto">
          <a:xfrm>
            <a:off x="539750" y="1989138"/>
            <a:ext cx="7921625" cy="1030287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 b="1" i="1">
                <a:solidFill>
                  <a:srgbClr val="FFFF00"/>
                </a:solidFill>
              </a:rPr>
              <a:t>SE – NO TAX AREA </a:t>
            </a:r>
          </a:p>
          <a:p>
            <a:pPr eaLnBrk="1" hangingPunct="1">
              <a:spcBef>
                <a:spcPts val="600"/>
              </a:spcBef>
            </a:pPr>
            <a:r>
              <a:rPr lang="it-IT" sz="2800" i="1">
                <a:solidFill>
                  <a:srgbClr val="FFFF00"/>
                </a:solidFill>
              </a:rPr>
              <a:t>                  </a:t>
            </a:r>
            <a:r>
              <a:rPr lang="it-IT" sz="2800" b="1" i="1">
                <a:solidFill>
                  <a:srgbClr val="FF33CC"/>
                </a:solidFill>
              </a:rPr>
              <a:t>FF</a:t>
            </a:r>
          </a:p>
        </p:txBody>
      </p:sp>
      <p:cxnSp>
        <p:nvCxnSpPr>
          <p:cNvPr id="9" name="Connettore 1 8"/>
          <p:cNvCxnSpPr/>
          <p:nvPr/>
        </p:nvCxnSpPr>
        <p:spPr>
          <a:xfrm rot="10800000" flipH="1">
            <a:off x="684213" y="2492375"/>
            <a:ext cx="3671887" cy="11113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35" name="CasellaDiTesto 20"/>
          <p:cNvSpPr txBox="1">
            <a:spLocks noChangeArrowheads="1"/>
          </p:cNvSpPr>
          <p:nvPr/>
        </p:nvSpPr>
        <p:spPr bwMode="auto">
          <a:xfrm>
            <a:off x="4643438" y="2205038"/>
            <a:ext cx="576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48136" name="CasellaDiTesto 21"/>
          <p:cNvSpPr txBox="1">
            <a:spLocks noChangeArrowheads="1"/>
          </p:cNvSpPr>
          <p:nvPr/>
        </p:nvSpPr>
        <p:spPr bwMode="auto">
          <a:xfrm>
            <a:off x="4716463" y="2205038"/>
            <a:ext cx="3024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C000"/>
                </a:solidFill>
              </a:rPr>
              <a:t>       NUOVA ISEE</a:t>
            </a:r>
          </a:p>
        </p:txBody>
      </p:sp>
      <p:sp>
        <p:nvSpPr>
          <p:cNvPr id="48137" name="Rettangolo 9"/>
          <p:cNvSpPr>
            <a:spLocks noChangeArrowheads="1"/>
          </p:cNvSpPr>
          <p:nvPr/>
        </p:nvSpPr>
        <p:spPr bwMode="auto">
          <a:xfrm>
            <a:off x="539750" y="3284538"/>
            <a:ext cx="7783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it-IT" b="1" i="1">
                <a:solidFill>
                  <a:srgbClr val="FFFF00"/>
                </a:solidFill>
              </a:rPr>
              <a:t>SE  = Situazione Economica familiare = </a:t>
            </a:r>
            <a:r>
              <a:rPr lang="el-GR" b="1" i="1">
                <a:solidFill>
                  <a:srgbClr val="FFFF00"/>
                </a:solidFill>
              </a:rPr>
              <a:t>Σ</a:t>
            </a:r>
            <a:r>
              <a:rPr lang="it-IT" b="1" i="1">
                <a:solidFill>
                  <a:srgbClr val="FFFF00"/>
                </a:solidFill>
              </a:rPr>
              <a:t> redditi e parte dei patrimoni</a:t>
            </a:r>
          </a:p>
        </p:txBody>
      </p:sp>
      <p:sp>
        <p:nvSpPr>
          <p:cNvPr id="11" name="Freccia a destra 10"/>
          <p:cNvSpPr/>
          <p:nvPr/>
        </p:nvSpPr>
        <p:spPr>
          <a:xfrm>
            <a:off x="1116013" y="4365625"/>
            <a:ext cx="1511300" cy="358775"/>
          </a:xfrm>
          <a:prstGeom prst="rightArrow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1116013" y="5229225"/>
            <a:ext cx="1511300" cy="360363"/>
          </a:xfrm>
          <a:prstGeom prst="rightArrow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8140" name="CasellaDiTesto 12"/>
          <p:cNvSpPr txBox="1">
            <a:spLocks noChangeArrowheads="1"/>
          </p:cNvSpPr>
          <p:nvPr/>
        </p:nvSpPr>
        <p:spPr bwMode="auto">
          <a:xfrm>
            <a:off x="2771775" y="4292600"/>
            <a:ext cx="194468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FF00"/>
                </a:solidFill>
              </a:rPr>
              <a:t>Flessibilità </a:t>
            </a:r>
          </a:p>
          <a:p>
            <a:pPr eaLnBrk="1" hangingPunct="1"/>
            <a:endParaRPr lang="it-IT" sz="2800">
              <a:solidFill>
                <a:srgbClr val="FFFF00"/>
              </a:solidFill>
            </a:endParaRPr>
          </a:p>
          <a:p>
            <a:pPr eaLnBrk="1" hangingPunct="1"/>
            <a:r>
              <a:rPr lang="it-IT" sz="2800">
                <a:solidFill>
                  <a:srgbClr val="FFFF00"/>
                </a:solidFill>
              </a:rPr>
              <a:t>Allert</a:t>
            </a:r>
          </a:p>
        </p:txBody>
      </p:sp>
      <p:sp>
        <p:nvSpPr>
          <p:cNvPr id="48142" name="CasellaDiTesto 15"/>
          <p:cNvSpPr txBox="1">
            <a:spLocks noChangeArrowheads="1"/>
          </p:cNvSpPr>
          <p:nvPr/>
        </p:nvSpPr>
        <p:spPr bwMode="auto">
          <a:xfrm>
            <a:off x="5795963" y="4076700"/>
            <a:ext cx="2808287" cy="169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FF00"/>
                </a:solidFill>
              </a:rPr>
              <a:t>Quali redditi</a:t>
            </a:r>
          </a:p>
          <a:p>
            <a:pPr eaLnBrk="1" hangingPunct="1"/>
            <a:r>
              <a:rPr lang="it-IT" sz="2800">
                <a:solidFill>
                  <a:srgbClr val="FFFF00"/>
                </a:solidFill>
              </a:rPr>
              <a:t>Quale nucleo </a:t>
            </a:r>
          </a:p>
          <a:p>
            <a:pPr eaLnBrk="1" hangingPunct="1"/>
            <a:endParaRPr lang="it-IT">
              <a:solidFill>
                <a:srgbClr val="FFFF00"/>
              </a:solidFill>
            </a:endParaRPr>
          </a:p>
          <a:p>
            <a:pPr eaLnBrk="1" hangingPunct="1"/>
            <a:r>
              <a:rPr lang="it-IT" sz="2800">
                <a:solidFill>
                  <a:srgbClr val="FFFF00"/>
                </a:solidFill>
              </a:rPr>
              <a:t>Controlli</a:t>
            </a:r>
          </a:p>
        </p:txBody>
      </p:sp>
      <p:sp>
        <p:nvSpPr>
          <p:cNvPr id="17" name="Freccia a destra 16"/>
          <p:cNvSpPr/>
          <p:nvPr/>
        </p:nvSpPr>
        <p:spPr>
          <a:xfrm>
            <a:off x="4427538" y="5300663"/>
            <a:ext cx="1081087" cy="360362"/>
          </a:xfrm>
          <a:prstGeom prst="rightArrow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8" name="Freccia a destra 17"/>
          <p:cNvSpPr/>
          <p:nvPr/>
        </p:nvSpPr>
        <p:spPr>
          <a:xfrm>
            <a:off x="4643438" y="4365625"/>
            <a:ext cx="1081087" cy="358775"/>
          </a:xfrm>
          <a:prstGeom prst="rightArrow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pic>
        <p:nvPicPr>
          <p:cNvPr id="16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5" name="Group 7"/>
          <p:cNvGrpSpPr>
            <a:grpSpLocks/>
          </p:cNvGrpSpPr>
          <p:nvPr/>
        </p:nvGrpSpPr>
        <p:grpSpPr bwMode="auto">
          <a:xfrm>
            <a:off x="1258888" y="1700213"/>
            <a:ext cx="5973762" cy="3529012"/>
            <a:chOff x="4890" y="6540"/>
            <a:chExt cx="6485" cy="1932"/>
          </a:xfrm>
        </p:grpSpPr>
        <p:sp>
          <p:nvSpPr>
            <p:cNvPr id="49158" name="Text Box 8"/>
            <p:cNvSpPr txBox="1">
              <a:spLocks noChangeArrowheads="1"/>
            </p:cNvSpPr>
            <p:nvPr/>
          </p:nvSpPr>
          <p:spPr bwMode="auto">
            <a:xfrm>
              <a:off x="4890" y="7410"/>
              <a:ext cx="1305" cy="495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4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400" b="1">
                  <a:solidFill>
                    <a:srgbClr val="000099"/>
                  </a:solidFill>
                </a:rPr>
                <a:t>ISEE</a:t>
              </a:r>
            </a:p>
          </p:txBody>
        </p:sp>
        <p:sp>
          <p:nvSpPr>
            <p:cNvPr id="49159" name="Text Box 9"/>
            <p:cNvSpPr txBox="1">
              <a:spLocks noChangeArrowheads="1"/>
            </p:cNvSpPr>
            <p:nvPr/>
          </p:nvSpPr>
          <p:spPr bwMode="auto">
            <a:xfrm>
              <a:off x="8330" y="6540"/>
              <a:ext cx="3045" cy="825"/>
            </a:xfrm>
            <a:prstGeom prst="rect">
              <a:avLst/>
            </a:prstGeom>
            <a:solidFill>
              <a:srgbClr val="B8CCE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6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Fattore di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Correzione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 i="1">
                  <a:solidFill>
                    <a:srgbClr val="990099"/>
                  </a:solidFill>
                </a:rPr>
                <a:t>Quoziente Parma</a:t>
              </a:r>
            </a:p>
            <a:p>
              <a:pPr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600">
                <a:solidFill>
                  <a:srgbClr val="990099"/>
                </a:solidFill>
              </a:endParaRPr>
            </a:p>
          </p:txBody>
        </p:sp>
        <p:sp>
          <p:nvSpPr>
            <p:cNvPr id="49160" name="Text Box 10"/>
            <p:cNvSpPr txBox="1">
              <a:spLocks noChangeArrowheads="1"/>
            </p:cNvSpPr>
            <p:nvPr/>
          </p:nvSpPr>
          <p:spPr bwMode="auto">
            <a:xfrm>
              <a:off x="6930" y="7410"/>
              <a:ext cx="1365" cy="495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2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Tariffa </a:t>
              </a:r>
            </a:p>
          </p:txBody>
        </p:sp>
        <p:sp>
          <p:nvSpPr>
            <p:cNvPr id="49161" name="Text Box 11"/>
            <p:cNvSpPr txBox="1">
              <a:spLocks noChangeArrowheads="1"/>
            </p:cNvSpPr>
            <p:nvPr/>
          </p:nvSpPr>
          <p:spPr bwMode="auto">
            <a:xfrm>
              <a:off x="9090" y="7860"/>
              <a:ext cx="1650" cy="612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2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Tariffa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Parma </a:t>
              </a:r>
            </a:p>
          </p:txBody>
        </p:sp>
        <p:cxnSp>
          <p:nvCxnSpPr>
            <p:cNvPr id="49162" name="AutoShape 12"/>
            <p:cNvCxnSpPr>
              <a:cxnSpLocks noChangeShapeType="1"/>
            </p:cNvCxnSpPr>
            <p:nvPr/>
          </p:nvCxnSpPr>
          <p:spPr bwMode="auto">
            <a:xfrm>
              <a:off x="6195" y="7635"/>
              <a:ext cx="735" cy="0"/>
            </a:xfrm>
            <a:prstGeom prst="straightConnector1">
              <a:avLst/>
            </a:prstGeom>
            <a:noFill/>
            <a:ln w="349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63" name="AutoShape 13"/>
            <p:cNvCxnSpPr>
              <a:cxnSpLocks noChangeShapeType="1"/>
            </p:cNvCxnSpPr>
            <p:nvPr/>
          </p:nvCxnSpPr>
          <p:spPr bwMode="auto">
            <a:xfrm>
              <a:off x="9840" y="7380"/>
              <a:ext cx="0" cy="495"/>
            </a:xfrm>
            <a:prstGeom prst="straightConnector1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164" name="AutoShape 14"/>
            <p:cNvCxnSpPr>
              <a:cxnSpLocks noChangeShapeType="1"/>
            </p:cNvCxnSpPr>
            <p:nvPr/>
          </p:nvCxnSpPr>
          <p:spPr bwMode="auto">
            <a:xfrm>
              <a:off x="8295" y="7635"/>
              <a:ext cx="795" cy="420"/>
            </a:xfrm>
            <a:prstGeom prst="straightConnector1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755650" y="404813"/>
            <a:ext cx="7632700" cy="7048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Quoziente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Parma</a:t>
            </a:r>
          </a:p>
        </p:txBody>
      </p:sp>
      <p:pic>
        <p:nvPicPr>
          <p:cNvPr id="12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80" name="Group 7"/>
          <p:cNvGrpSpPr>
            <a:grpSpLocks/>
          </p:cNvGrpSpPr>
          <p:nvPr/>
        </p:nvGrpSpPr>
        <p:grpSpPr bwMode="auto">
          <a:xfrm>
            <a:off x="1474788" y="1989138"/>
            <a:ext cx="6697662" cy="3240087"/>
            <a:chOff x="5125" y="6698"/>
            <a:chExt cx="7270" cy="1774"/>
          </a:xfrm>
        </p:grpSpPr>
        <p:sp>
          <p:nvSpPr>
            <p:cNvPr id="31751" name="Text Box 9"/>
            <p:cNvSpPr txBox="1">
              <a:spLocks noChangeArrowheads="1"/>
            </p:cNvSpPr>
            <p:nvPr/>
          </p:nvSpPr>
          <p:spPr bwMode="auto">
            <a:xfrm>
              <a:off x="8253" y="6698"/>
              <a:ext cx="4142" cy="667"/>
            </a:xfrm>
            <a:prstGeom prst="rect">
              <a:avLst/>
            </a:prstGeom>
            <a:solidFill>
              <a:srgbClr val="B8CCE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180975" indent="-180975" algn="ctr">
                <a:spcBef>
                  <a:spcPct val="20000"/>
                </a:spcBef>
                <a:buFont typeface="Wingdings 3" pitchFamily="18" charset="2"/>
                <a:buNone/>
                <a:defRPr/>
              </a:pPr>
              <a:endParaRPr lang="it-IT" sz="1600" dirty="0">
                <a:solidFill>
                  <a:srgbClr val="000099"/>
                </a:solidFill>
              </a:endParaRPr>
            </a:p>
            <a:p>
              <a:pPr algn="ctr" hangingPunct="0">
                <a:defRPr/>
              </a:pPr>
              <a:r>
                <a:rPr lang="it-IT" sz="2000" b="1" dirty="0">
                  <a:solidFill>
                    <a:srgbClr val="FFFF00"/>
                  </a:solidFill>
                </a:rPr>
                <a:t>CONTRIBUTO</a:t>
              </a:r>
            </a:p>
            <a:p>
              <a:pPr algn="ctr" hangingPunct="0">
                <a:defRPr/>
              </a:pPr>
              <a:r>
                <a:rPr lang="it-IT" sz="2000" b="1" dirty="0">
                  <a:solidFill>
                    <a:srgbClr val="FFFF00"/>
                  </a:solidFill>
                </a:rPr>
                <a:t>in base alla NO – TAX AREA</a:t>
              </a:r>
            </a:p>
            <a:p>
              <a:pPr marL="180975" indent="-180975">
                <a:spcBef>
                  <a:spcPct val="20000"/>
                </a:spcBef>
                <a:buFont typeface="Wingdings 3" pitchFamily="18" charset="2"/>
                <a:buNone/>
                <a:defRPr/>
              </a:pPr>
              <a:endParaRPr lang="it-IT" sz="1600" dirty="0">
                <a:solidFill>
                  <a:srgbClr val="990099"/>
                </a:solidFill>
              </a:endParaRPr>
            </a:p>
          </p:txBody>
        </p:sp>
        <p:sp>
          <p:nvSpPr>
            <p:cNvPr id="50183" name="Text Box 10"/>
            <p:cNvSpPr txBox="1">
              <a:spLocks noChangeArrowheads="1"/>
            </p:cNvSpPr>
            <p:nvPr/>
          </p:nvSpPr>
          <p:spPr bwMode="auto">
            <a:xfrm>
              <a:off x="5125" y="7565"/>
              <a:ext cx="2857" cy="550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2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ADDIZIONALE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IRPEF </a:t>
              </a:r>
            </a:p>
          </p:txBody>
        </p:sp>
        <p:sp>
          <p:nvSpPr>
            <p:cNvPr id="50184" name="Text Box 11"/>
            <p:cNvSpPr txBox="1">
              <a:spLocks noChangeArrowheads="1"/>
            </p:cNvSpPr>
            <p:nvPr/>
          </p:nvSpPr>
          <p:spPr bwMode="auto">
            <a:xfrm>
              <a:off x="9090" y="7860"/>
              <a:ext cx="2836" cy="612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2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ADDIZIONALE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EQUA </a:t>
              </a:r>
            </a:p>
          </p:txBody>
        </p:sp>
        <p:cxnSp>
          <p:nvCxnSpPr>
            <p:cNvPr id="50185" name="AutoShape 13"/>
            <p:cNvCxnSpPr>
              <a:cxnSpLocks noChangeShapeType="1"/>
            </p:cNvCxnSpPr>
            <p:nvPr/>
          </p:nvCxnSpPr>
          <p:spPr bwMode="auto">
            <a:xfrm>
              <a:off x="10285" y="7368"/>
              <a:ext cx="0" cy="495"/>
            </a:xfrm>
            <a:prstGeom prst="straightConnector1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186" name="AutoShape 14"/>
            <p:cNvCxnSpPr>
              <a:cxnSpLocks noChangeShapeType="1"/>
              <a:endCxn id="50184" idx="1"/>
            </p:cNvCxnSpPr>
            <p:nvPr/>
          </p:nvCxnSpPr>
          <p:spPr bwMode="auto">
            <a:xfrm>
              <a:off x="7982" y="7840"/>
              <a:ext cx="1108" cy="326"/>
            </a:xfrm>
            <a:prstGeom prst="straightConnector1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827088" y="333375"/>
            <a:ext cx="7632700" cy="7048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Addizionale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Equa</a:t>
            </a:r>
            <a:endParaRPr lang="en-US" sz="4000" b="1" dirty="0">
              <a:solidFill>
                <a:srgbClr val="0000FF"/>
              </a:solidFill>
              <a:latin typeface="Futura Lt BT" charset="0"/>
              <a:cs typeface="Times New Roman" pitchFamily="18" charset="0"/>
            </a:endParaRPr>
          </a:p>
        </p:txBody>
      </p:sp>
      <p:pic>
        <p:nvPicPr>
          <p:cNvPr id="10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694E0-25F9-45ED-B0B9-B96A5A1A5A21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5650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Fattore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Famiglia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uso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31749" name="CasellaDiTesto 9"/>
          <p:cNvSpPr txBox="1">
            <a:spLocks noChangeArrowheads="1"/>
          </p:cNvSpPr>
          <p:nvPr/>
        </p:nvSpPr>
        <p:spPr bwMode="auto">
          <a:xfrm>
            <a:off x="539750" y="2997200"/>
            <a:ext cx="7920038" cy="1030288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 b="1" i="1">
                <a:solidFill>
                  <a:srgbClr val="FFFF00"/>
                </a:solidFill>
              </a:rPr>
              <a:t>Situazione economica</a:t>
            </a:r>
          </a:p>
          <a:p>
            <a:pPr eaLnBrk="1" hangingPunct="1">
              <a:spcBef>
                <a:spcPts val="600"/>
              </a:spcBef>
            </a:pPr>
            <a:r>
              <a:rPr lang="it-IT" sz="2800" i="1">
                <a:solidFill>
                  <a:srgbClr val="FFFF00"/>
                </a:solidFill>
              </a:rPr>
              <a:t>                  </a:t>
            </a:r>
            <a:r>
              <a:rPr lang="it-IT" sz="2800" b="1" i="1">
                <a:solidFill>
                  <a:srgbClr val="FF33CC"/>
                </a:solidFill>
              </a:rPr>
              <a:t>FF</a:t>
            </a:r>
          </a:p>
        </p:txBody>
      </p:sp>
      <p:cxnSp>
        <p:nvCxnSpPr>
          <p:cNvPr id="12" name="Connettore 1 11"/>
          <p:cNvCxnSpPr>
            <a:stCxn id="31749" idx="1"/>
          </p:cNvCxnSpPr>
          <p:nvPr/>
        </p:nvCxnSpPr>
        <p:spPr>
          <a:xfrm rot="10800000" flipH="1">
            <a:off x="539750" y="3500438"/>
            <a:ext cx="3671888" cy="127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1" name="CasellaDiTesto 12"/>
          <p:cNvSpPr txBox="1">
            <a:spLocks noChangeArrowheads="1"/>
          </p:cNvSpPr>
          <p:nvPr/>
        </p:nvSpPr>
        <p:spPr bwMode="auto">
          <a:xfrm>
            <a:off x="539750" y="1700213"/>
            <a:ext cx="7920038" cy="523875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sz="2800" b="1">
                <a:solidFill>
                  <a:srgbClr val="FFFF00"/>
                </a:solidFill>
              </a:rPr>
              <a:t>Reddito minimo x  </a:t>
            </a:r>
            <a:r>
              <a:rPr lang="it-IT" sz="2800" b="1">
                <a:solidFill>
                  <a:srgbClr val="FF33CC"/>
                </a:solidFill>
              </a:rPr>
              <a:t>FF</a:t>
            </a:r>
            <a:r>
              <a:rPr lang="it-IT" sz="2800">
                <a:solidFill>
                  <a:srgbClr val="FFFF00"/>
                </a:solidFill>
              </a:rPr>
              <a:t> =  </a:t>
            </a:r>
            <a:r>
              <a:rPr lang="it-IT" sz="2800">
                <a:solidFill>
                  <a:srgbClr val="FFC000"/>
                </a:solidFill>
              </a:rPr>
              <a:t>NO TAX AREA</a:t>
            </a:r>
          </a:p>
        </p:txBody>
      </p:sp>
      <p:sp>
        <p:nvSpPr>
          <p:cNvPr id="31752" name="CasellaDiTesto 20"/>
          <p:cNvSpPr txBox="1">
            <a:spLocks noChangeArrowheads="1"/>
          </p:cNvSpPr>
          <p:nvPr/>
        </p:nvSpPr>
        <p:spPr bwMode="auto">
          <a:xfrm>
            <a:off x="4500563" y="3213100"/>
            <a:ext cx="576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31753" name="CasellaDiTesto 21"/>
          <p:cNvSpPr txBox="1">
            <a:spLocks noChangeArrowheads="1"/>
          </p:cNvSpPr>
          <p:nvPr/>
        </p:nvSpPr>
        <p:spPr bwMode="auto">
          <a:xfrm>
            <a:off x="4932363" y="3141663"/>
            <a:ext cx="3024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C000"/>
                </a:solidFill>
              </a:rPr>
              <a:t>NUOVA ISEE</a:t>
            </a:r>
          </a:p>
        </p:txBody>
      </p:sp>
      <p:sp>
        <p:nvSpPr>
          <p:cNvPr id="31754" name="CasellaDiTesto 9"/>
          <p:cNvSpPr txBox="1">
            <a:spLocks noChangeArrowheads="1"/>
          </p:cNvSpPr>
          <p:nvPr/>
        </p:nvSpPr>
        <p:spPr bwMode="auto">
          <a:xfrm>
            <a:off x="611188" y="4508500"/>
            <a:ext cx="7850187" cy="1016000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/>
            <a:r>
              <a:rPr lang="it-IT" sz="2800">
                <a:solidFill>
                  <a:srgbClr val="FF33CC"/>
                </a:solidFill>
              </a:rPr>
              <a:t>FF</a:t>
            </a:r>
            <a:r>
              <a:rPr lang="it-IT" sz="2800">
                <a:solidFill>
                  <a:srgbClr val="FF0000"/>
                </a:solidFill>
              </a:rPr>
              <a:t> </a:t>
            </a:r>
            <a:r>
              <a:rPr lang="it-IT" sz="2800">
                <a:solidFill>
                  <a:srgbClr val="FFFF00"/>
                </a:solidFill>
              </a:rPr>
              <a:t>– scala ISEE </a:t>
            </a:r>
          </a:p>
          <a:p>
            <a:pPr eaLnBrk="1"/>
            <a:r>
              <a:rPr lang="it-IT" sz="3200">
                <a:solidFill>
                  <a:srgbClr val="FF0000"/>
                </a:solidFill>
              </a:rPr>
              <a:t>     </a:t>
            </a:r>
            <a:r>
              <a:rPr lang="it-IT" sz="2800">
                <a:solidFill>
                  <a:srgbClr val="FFFF00"/>
                </a:solidFill>
              </a:rPr>
              <a:t>scala ISEE</a:t>
            </a:r>
            <a:endParaRPr lang="it-IT">
              <a:solidFill>
                <a:srgbClr val="FFFF00"/>
              </a:solidFill>
            </a:endParaRPr>
          </a:p>
        </p:txBody>
      </p:sp>
      <p:sp>
        <p:nvSpPr>
          <p:cNvPr id="31755" name="CasellaDiTesto 20"/>
          <p:cNvSpPr txBox="1">
            <a:spLocks noChangeArrowheads="1"/>
          </p:cNvSpPr>
          <p:nvPr/>
        </p:nvSpPr>
        <p:spPr bwMode="auto">
          <a:xfrm>
            <a:off x="4140200" y="4581525"/>
            <a:ext cx="129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FF00"/>
                </a:solidFill>
              </a:rPr>
              <a:t>- K</a:t>
            </a:r>
            <a:r>
              <a:rPr lang="it-IT" sz="4000">
                <a:solidFill>
                  <a:srgbClr val="FFFF00"/>
                </a:solidFill>
              </a:rPr>
              <a:t> </a:t>
            </a:r>
            <a:r>
              <a:rPr lang="it-IT" sz="2800">
                <a:solidFill>
                  <a:srgbClr val="FFFF00"/>
                </a:solidFill>
              </a:rPr>
              <a:t>=</a:t>
            </a:r>
            <a:r>
              <a:rPr lang="it-IT" sz="4000">
                <a:solidFill>
                  <a:srgbClr val="FFFF00"/>
                </a:solidFill>
              </a:rPr>
              <a:t> </a:t>
            </a:r>
            <a:endParaRPr lang="it-IT" sz="5400">
              <a:solidFill>
                <a:srgbClr val="FFFF00"/>
              </a:solidFill>
            </a:endParaRPr>
          </a:p>
        </p:txBody>
      </p:sp>
      <p:sp>
        <p:nvSpPr>
          <p:cNvPr id="31756" name="CasellaDiTesto 21"/>
          <p:cNvSpPr txBox="1">
            <a:spLocks noChangeArrowheads="1"/>
          </p:cNvSpPr>
          <p:nvPr/>
        </p:nvSpPr>
        <p:spPr bwMode="auto">
          <a:xfrm>
            <a:off x="5292725" y="4581525"/>
            <a:ext cx="28082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 sz="2800">
                <a:solidFill>
                  <a:srgbClr val="FFC000"/>
                </a:solidFill>
              </a:rPr>
              <a:t>QUOZIENTE PARMA</a:t>
            </a:r>
          </a:p>
        </p:txBody>
      </p:sp>
      <p:cxnSp>
        <p:nvCxnSpPr>
          <p:cNvPr id="14" name="Connettore 1 13"/>
          <p:cNvCxnSpPr/>
          <p:nvPr/>
        </p:nvCxnSpPr>
        <p:spPr>
          <a:xfrm flipV="1">
            <a:off x="611188" y="5013325"/>
            <a:ext cx="3384550" cy="11113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A72F49-C769-4A5C-A088-78C9C24E8863}" type="slidenum">
              <a:rPr lang="it-IT" smtClean="0"/>
              <a:pPr>
                <a:defRPr/>
              </a:pPr>
              <a:t>20</a:t>
            </a:fld>
            <a:endParaRPr lang="it-IT" smtClean="0"/>
          </a:p>
        </p:txBody>
      </p:sp>
      <p:sp>
        <p:nvSpPr>
          <p:cNvPr id="51203" name="Rectangle 2"/>
          <p:cNvSpPr>
            <a:spLocks noChangeArrowheads="1"/>
          </p:cNvSpPr>
          <p:nvPr/>
        </p:nvSpPr>
        <p:spPr bwMode="auto">
          <a:xfrm>
            <a:off x="0" y="1733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0" y="5124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06" name="Rectangle 5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pic>
        <p:nvPicPr>
          <p:cNvPr id="7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4602584" cy="416302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4067944" y="2482802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err="1" smtClean="0">
                <a:solidFill>
                  <a:srgbClr val="FFFF00"/>
                </a:solidFill>
              </a:rPr>
              <a:t>Afi</a:t>
            </a:r>
            <a:r>
              <a:rPr lang="it-IT" sz="2400" dirty="0" smtClean="0">
                <a:solidFill>
                  <a:srgbClr val="FFFF00"/>
                </a:solidFill>
              </a:rPr>
              <a:t> – Associazione delle famiglie</a:t>
            </a:r>
          </a:p>
          <a:p>
            <a:pPr algn="ctr"/>
            <a:r>
              <a:rPr lang="it-IT" sz="2400" dirty="0" smtClean="0">
                <a:solidFill>
                  <a:srgbClr val="FFFF00"/>
                </a:solidFill>
              </a:rPr>
              <a:t>Confederazione Italiana</a:t>
            </a:r>
          </a:p>
          <a:p>
            <a:pPr algn="ctr"/>
            <a:r>
              <a:rPr lang="it-IT" sz="2400" dirty="0" smtClean="0">
                <a:hlinkClick r:id="rId4"/>
              </a:rPr>
              <a:t>www.afifamiglia.it</a:t>
            </a:r>
            <a:r>
              <a:rPr lang="it-IT" sz="2400" dirty="0" smtClean="0"/>
              <a:t> </a:t>
            </a:r>
          </a:p>
          <a:p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2" name="Group 7"/>
          <p:cNvGrpSpPr>
            <a:grpSpLocks/>
          </p:cNvGrpSpPr>
          <p:nvPr/>
        </p:nvGrpSpPr>
        <p:grpSpPr bwMode="auto">
          <a:xfrm>
            <a:off x="1258888" y="1700213"/>
            <a:ext cx="5973762" cy="3529012"/>
            <a:chOff x="4890" y="6540"/>
            <a:chExt cx="6485" cy="1932"/>
          </a:xfrm>
        </p:grpSpPr>
        <p:sp>
          <p:nvSpPr>
            <p:cNvPr id="32774" name="Text Box 8"/>
            <p:cNvSpPr txBox="1">
              <a:spLocks noChangeArrowheads="1"/>
            </p:cNvSpPr>
            <p:nvPr/>
          </p:nvSpPr>
          <p:spPr bwMode="auto">
            <a:xfrm>
              <a:off x="4890" y="7410"/>
              <a:ext cx="1305" cy="495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4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400" b="1">
                  <a:solidFill>
                    <a:srgbClr val="000099"/>
                  </a:solidFill>
                </a:rPr>
                <a:t>ISEE</a:t>
              </a:r>
            </a:p>
          </p:txBody>
        </p:sp>
        <p:sp>
          <p:nvSpPr>
            <p:cNvPr id="32775" name="Text Box 9"/>
            <p:cNvSpPr txBox="1">
              <a:spLocks noChangeArrowheads="1"/>
            </p:cNvSpPr>
            <p:nvPr/>
          </p:nvSpPr>
          <p:spPr bwMode="auto">
            <a:xfrm>
              <a:off x="8330" y="6540"/>
              <a:ext cx="3045" cy="825"/>
            </a:xfrm>
            <a:prstGeom prst="rect">
              <a:avLst/>
            </a:prstGeom>
            <a:solidFill>
              <a:srgbClr val="B8CCE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6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Fattore di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Correzione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 i="1">
                  <a:solidFill>
                    <a:srgbClr val="990099"/>
                  </a:solidFill>
                </a:rPr>
                <a:t>Quoziente Parma</a:t>
              </a:r>
            </a:p>
            <a:p>
              <a:pPr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600">
                <a:solidFill>
                  <a:srgbClr val="990099"/>
                </a:solidFill>
              </a:endParaRPr>
            </a:p>
          </p:txBody>
        </p:sp>
        <p:sp>
          <p:nvSpPr>
            <p:cNvPr id="32776" name="Text Box 10"/>
            <p:cNvSpPr txBox="1">
              <a:spLocks noChangeArrowheads="1"/>
            </p:cNvSpPr>
            <p:nvPr/>
          </p:nvSpPr>
          <p:spPr bwMode="auto">
            <a:xfrm>
              <a:off x="6930" y="7410"/>
              <a:ext cx="1365" cy="495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2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Tariffa </a:t>
              </a:r>
            </a:p>
          </p:txBody>
        </p:sp>
        <p:sp>
          <p:nvSpPr>
            <p:cNvPr id="32777" name="Text Box 11"/>
            <p:cNvSpPr txBox="1">
              <a:spLocks noChangeArrowheads="1"/>
            </p:cNvSpPr>
            <p:nvPr/>
          </p:nvSpPr>
          <p:spPr bwMode="auto">
            <a:xfrm>
              <a:off x="9090" y="7860"/>
              <a:ext cx="1650" cy="612"/>
            </a:xfrm>
            <a:prstGeom prst="rect">
              <a:avLst/>
            </a:prstGeom>
            <a:solidFill>
              <a:srgbClr val="E5B8B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180975" indent="-180975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endParaRPr lang="it-IT" sz="1200">
                <a:solidFill>
                  <a:srgbClr val="000099"/>
                </a:solidFill>
              </a:endParaRP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Tariffa</a:t>
              </a:r>
            </a:p>
            <a:p>
              <a:pPr algn="ctr" eaLnBrk="1" hangingPunct="1">
                <a:spcBef>
                  <a:spcPct val="20000"/>
                </a:spcBef>
                <a:buFont typeface="Wingdings 3" pitchFamily="18" charset="2"/>
                <a:buNone/>
              </a:pPr>
              <a:r>
                <a:rPr lang="it-IT" sz="2000" b="1">
                  <a:solidFill>
                    <a:srgbClr val="000099"/>
                  </a:solidFill>
                </a:rPr>
                <a:t>Parma </a:t>
              </a:r>
            </a:p>
          </p:txBody>
        </p:sp>
        <p:cxnSp>
          <p:nvCxnSpPr>
            <p:cNvPr id="32778" name="AutoShape 12"/>
            <p:cNvCxnSpPr>
              <a:cxnSpLocks noChangeShapeType="1"/>
            </p:cNvCxnSpPr>
            <p:nvPr/>
          </p:nvCxnSpPr>
          <p:spPr bwMode="auto">
            <a:xfrm>
              <a:off x="6195" y="7635"/>
              <a:ext cx="735" cy="0"/>
            </a:xfrm>
            <a:prstGeom prst="straightConnector1">
              <a:avLst/>
            </a:prstGeom>
            <a:noFill/>
            <a:ln w="349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79" name="AutoShape 13"/>
            <p:cNvCxnSpPr>
              <a:cxnSpLocks noChangeShapeType="1"/>
            </p:cNvCxnSpPr>
            <p:nvPr/>
          </p:nvCxnSpPr>
          <p:spPr bwMode="auto">
            <a:xfrm>
              <a:off x="9840" y="7380"/>
              <a:ext cx="0" cy="495"/>
            </a:xfrm>
            <a:prstGeom prst="straightConnector1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0" name="AutoShape 14"/>
            <p:cNvCxnSpPr>
              <a:cxnSpLocks noChangeShapeType="1"/>
            </p:cNvCxnSpPr>
            <p:nvPr/>
          </p:nvCxnSpPr>
          <p:spPr bwMode="auto">
            <a:xfrm>
              <a:off x="8295" y="7635"/>
              <a:ext cx="795" cy="420"/>
            </a:xfrm>
            <a:prstGeom prst="straightConnector1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755650" y="0"/>
            <a:ext cx="7632700" cy="7048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Quoziente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Parma</a:t>
            </a:r>
          </a:p>
        </p:txBody>
      </p:sp>
      <p:pic>
        <p:nvPicPr>
          <p:cNvPr id="12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755650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Calcolo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della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tariffa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67544" y="2132856"/>
            <a:ext cx="8044383" cy="2308324"/>
          </a:xfrm>
          <a:prstGeom prst="rect">
            <a:avLst/>
          </a:prstGeom>
          <a:noFill/>
          <a:ln w="9525">
            <a:noFill/>
            <a:miter lim="800000"/>
            <a:headEnd/>
            <a:tailEnd type="none" w="sm" len="sm"/>
          </a:ln>
        </p:spPr>
        <p:txBody>
          <a:bodyPr>
            <a:spAutoFit/>
          </a:bodyPr>
          <a:lstStyle/>
          <a:p>
            <a:pPr algn="ctr" hangingPunct="0">
              <a:defRPr/>
            </a:pPr>
            <a:r>
              <a:rPr lang="it-IT" sz="3600" b="1" dirty="0">
                <a:solidFill>
                  <a:srgbClr val="FFFF00"/>
                </a:solidFill>
              </a:rPr>
              <a:t>TARIFFA PARMA </a:t>
            </a:r>
          </a:p>
          <a:p>
            <a:pPr algn="ctr" hangingPunct="0">
              <a:defRPr/>
            </a:pPr>
            <a:r>
              <a:rPr lang="it-IT" sz="3600" b="1" dirty="0">
                <a:solidFill>
                  <a:srgbClr val="FFFF00"/>
                </a:solidFill>
              </a:rPr>
              <a:t>= </a:t>
            </a:r>
          </a:p>
          <a:p>
            <a:pPr algn="ctr" hangingPunct="0">
              <a:defRPr/>
            </a:pPr>
            <a:r>
              <a:rPr lang="it-IT" sz="3600" b="1" dirty="0">
                <a:solidFill>
                  <a:srgbClr val="FFFF00"/>
                </a:solidFill>
              </a:rPr>
              <a:t>TARIFFA NORMA x [1 - (</a:t>
            </a:r>
            <a:r>
              <a:rPr lang="it-IT" sz="3600" b="1" u="sng" dirty="0">
                <a:solidFill>
                  <a:srgbClr val="FFFF00"/>
                </a:solidFill>
              </a:rPr>
              <a:t>P – N</a:t>
            </a:r>
            <a:r>
              <a:rPr lang="it-IT" sz="3600" b="1" dirty="0">
                <a:solidFill>
                  <a:srgbClr val="FFFF00"/>
                </a:solidFill>
              </a:rPr>
              <a:t>  - K)]</a:t>
            </a:r>
          </a:p>
          <a:p>
            <a:pPr lvl="5" algn="ctr" hangingPunct="0">
              <a:defRPr/>
            </a:pPr>
            <a:r>
              <a:rPr lang="it-IT" sz="3600" b="1" dirty="0">
                <a:solidFill>
                  <a:srgbClr val="FFFF00"/>
                </a:solidFill>
              </a:rPr>
              <a:t>	          N</a:t>
            </a:r>
          </a:p>
        </p:txBody>
      </p:sp>
      <p:pic>
        <p:nvPicPr>
          <p:cNvPr id="7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857250" y="142875"/>
            <a:ext cx="7632700" cy="7048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Scale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di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equivalenza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PARMA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pic>
        <p:nvPicPr>
          <p:cNvPr id="3686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96975"/>
            <a:ext cx="8574088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857250" y="142875"/>
            <a:ext cx="7632700" cy="70485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Scala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di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equivalenza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PARMA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pic>
        <p:nvPicPr>
          <p:cNvPr id="37892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52513"/>
            <a:ext cx="8375650" cy="527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5" descr="Logo For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949280"/>
            <a:ext cx="1055940" cy="7920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Linearizzazione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pic>
        <p:nvPicPr>
          <p:cNvPr id="38919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84" y="1371599"/>
            <a:ext cx="8380091" cy="4668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188913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Metodo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“Parma”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323850" y="1412875"/>
            <a:ext cx="3348038" cy="219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it-IT" sz="1400" b="1" dirty="0">
                <a:solidFill>
                  <a:srgbClr val="FFFF00"/>
                </a:solidFill>
                <a:ea typeface="Calibri" pitchFamily="34" charset="0"/>
              </a:rPr>
              <a:t>Prima variante:</a:t>
            </a:r>
          </a:p>
          <a:p>
            <a:pPr eaLnBrk="0" hangingPunct="0">
              <a:defRPr/>
            </a:pPr>
            <a:endParaRPr lang="it-IT" sz="105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it-IT" sz="1400" dirty="0">
                <a:solidFill>
                  <a:srgbClr val="FFFF00"/>
                </a:solidFill>
                <a:ea typeface="Calibri" pitchFamily="34" charset="0"/>
              </a:rPr>
              <a:t>Soglia massima e minima di ISEE </a:t>
            </a:r>
            <a:endParaRPr lang="it-IT" sz="105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it-IT" sz="1400" dirty="0">
                <a:solidFill>
                  <a:srgbClr val="FFFF00"/>
                </a:solidFill>
                <a:ea typeface="Calibri" pitchFamily="34" charset="0"/>
              </a:rPr>
              <a:t>Soglia minima  =    6.360,17</a:t>
            </a:r>
            <a:endParaRPr lang="it-IT" sz="105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it-IT" sz="1400" dirty="0">
                <a:solidFill>
                  <a:srgbClr val="FFFF00"/>
                </a:solidFill>
                <a:ea typeface="Calibri" pitchFamily="34" charset="0"/>
              </a:rPr>
              <a:t>Soglia massima = 32.000,00</a:t>
            </a:r>
            <a:endParaRPr lang="it-IT" sz="105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endParaRPr lang="it-IT" sz="1400" dirty="0">
              <a:solidFill>
                <a:srgbClr val="FFFF00"/>
              </a:solidFill>
              <a:ea typeface="Calibri" pitchFamily="34" charset="0"/>
            </a:endParaRPr>
          </a:p>
          <a:p>
            <a:pPr eaLnBrk="0" hangingPunct="0">
              <a:defRPr/>
            </a:pPr>
            <a:r>
              <a:rPr lang="it-IT" sz="1400" dirty="0">
                <a:solidFill>
                  <a:srgbClr val="FFFF00"/>
                </a:solidFill>
                <a:ea typeface="Calibri" pitchFamily="34" charset="0"/>
              </a:rPr>
              <a:t>Tariffa minima e massima a carico dell’utente:</a:t>
            </a:r>
            <a:endParaRPr lang="it-IT" sz="105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it-IT" sz="1400" dirty="0">
                <a:solidFill>
                  <a:srgbClr val="FFFF00"/>
                </a:solidFill>
                <a:ea typeface="Calibri" pitchFamily="34" charset="0"/>
              </a:rPr>
              <a:t>Tariffa minima   =  52,00</a:t>
            </a:r>
            <a:endParaRPr lang="it-IT" sz="1050" dirty="0">
              <a:solidFill>
                <a:srgbClr val="FFFF00"/>
              </a:solidFill>
            </a:endParaRPr>
          </a:p>
          <a:p>
            <a:pPr eaLnBrk="0" hangingPunct="0">
              <a:defRPr/>
            </a:pPr>
            <a:r>
              <a:rPr lang="it-IT" sz="1400" dirty="0">
                <a:solidFill>
                  <a:srgbClr val="FFFF00"/>
                </a:solidFill>
                <a:ea typeface="Calibri" pitchFamily="34" charset="0"/>
              </a:rPr>
              <a:t>Tariffa massima = 480,00</a:t>
            </a:r>
            <a:endParaRPr lang="it-IT" sz="2400" dirty="0">
              <a:solidFill>
                <a:srgbClr val="FFFF00"/>
              </a:solidFill>
            </a:endParaRPr>
          </a:p>
        </p:txBody>
      </p:sp>
      <p:pic>
        <p:nvPicPr>
          <p:cNvPr id="39944" name="Immagin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412875"/>
            <a:ext cx="46672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5" name="Immagin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933825"/>
            <a:ext cx="4667250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6" name="CasellaDiTesto 8"/>
          <p:cNvSpPr txBox="1">
            <a:spLocks noChangeArrowheads="1"/>
          </p:cNvSpPr>
          <p:nvPr/>
        </p:nvSpPr>
        <p:spPr bwMode="auto">
          <a:xfrm>
            <a:off x="3132138" y="6308725"/>
            <a:ext cx="1871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/>
              <a:t>Metodo Parma</a:t>
            </a:r>
          </a:p>
        </p:txBody>
      </p:sp>
      <p:sp>
        <p:nvSpPr>
          <p:cNvPr id="39947" name="CasellaDiTesto 9"/>
          <p:cNvSpPr txBox="1">
            <a:spLocks noChangeArrowheads="1"/>
          </p:cNvSpPr>
          <p:nvPr/>
        </p:nvSpPr>
        <p:spPr bwMode="auto">
          <a:xfrm>
            <a:off x="6732588" y="3860800"/>
            <a:ext cx="2232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t-IT"/>
              <a:t>Correzione ISEE</a:t>
            </a:r>
          </a:p>
        </p:txBody>
      </p:sp>
      <p:pic>
        <p:nvPicPr>
          <p:cNvPr id="11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6604000" y="6276975"/>
            <a:ext cx="1828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r" eaLnBrk="0" hangingPunct="0"/>
            <a:r>
              <a:rPr lang="it-IT" sz="1400">
                <a:latin typeface="Times New Roman" pitchFamily="18" charset="0"/>
              </a:rPr>
              <a:t>1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2209800" y="1219200"/>
            <a:ext cx="1219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827088" y="260350"/>
            <a:ext cx="7632700" cy="698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215526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defRPr/>
            </a:pP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Simulazioni</a:t>
            </a:r>
            <a:r>
              <a:rPr lang="en-US" sz="4000" b="1" dirty="0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Futura Lt BT" charset="0"/>
                <a:cs typeface="Times New Roman" pitchFamily="18" charset="0"/>
              </a:rPr>
              <a:t>nidi</a:t>
            </a:r>
            <a:endParaRPr lang="it-IT" sz="4000" dirty="0">
              <a:solidFill>
                <a:srgbClr val="0000FF"/>
              </a:solidFill>
              <a:latin typeface="Futura Lt BT" charset="0"/>
              <a:cs typeface="+mn-cs"/>
            </a:endParaRPr>
          </a:p>
        </p:txBody>
      </p:sp>
      <p:pic>
        <p:nvPicPr>
          <p:cNvPr id="40967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196975"/>
            <a:ext cx="5018088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44900"/>
            <a:ext cx="508952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:\Afi\Loghi e immagini\Afi tondo trasparent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3990" y="5733256"/>
            <a:ext cx="908720" cy="90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2405</TotalTime>
  <Words>449</Words>
  <Application>Microsoft Office PowerPoint</Application>
  <PresentationFormat>Presentazione su schermo (4:3)</PresentationFormat>
  <Paragraphs>195</Paragraphs>
  <Slides>20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Verve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etl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pippo</dc:creator>
  <cp:lastModifiedBy>Roberto Bolzonaro</cp:lastModifiedBy>
  <cp:revision>215</cp:revision>
  <dcterms:created xsi:type="dcterms:W3CDTF">2004-10-17T19:36:17Z</dcterms:created>
  <dcterms:modified xsi:type="dcterms:W3CDTF">2012-06-16T07:27:59Z</dcterms:modified>
</cp:coreProperties>
</file>